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3593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05579054869106E-2"/>
          <c:y val="0.13498924142285187"/>
          <c:w val="0.94842958990282755"/>
          <c:h val="0.82102895355128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Сумма,тыс.руб.</c:v>
                </c:pt>
              </c:strCache>
            </c:strRef>
          </c:tx>
          <c:dLbls>
            <c:numFmt formatCode="0.00%" sourceLinked="0"/>
            <c:txPr>
              <a:bodyPr/>
              <a:lstStyle/>
              <a:p>
                <a:pPr>
                  <a:defRPr i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ЕСХН</c:v>
                </c:pt>
                <c:pt idx="2">
                  <c:v>Налог на имущество</c:v>
                </c:pt>
                <c:pt idx="3">
                  <c:v>Земельный Налог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2340.4</c:v>
                </c:pt>
                <c:pt idx="1">
                  <c:v>1474.68</c:v>
                </c:pt>
                <c:pt idx="2">
                  <c:v>960.19</c:v>
                </c:pt>
                <c:pt idx="3">
                  <c:v>1708.03</c:v>
                </c:pt>
                <c:pt idx="4">
                  <c:v>2831.21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i="1" u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"/>
          <c:w val="0.96410173857050874"/>
          <c:h val="0.225872595246448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204A1-B4CA-4658-BB1F-8C6B5D65DAB4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C0B3A-CA8A-4148-97A6-943B12B637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2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C0B3A-CA8A-4148-97A6-943B12B6375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14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BB139F-93F5-4090-AFE7-06783AD71040}" type="datetimeFigureOut">
              <a:rPr lang="ru-RU" smtClean="0"/>
              <a:pPr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00372"/>
            <a:ext cx="9144000" cy="2214578"/>
          </a:xfr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47500" lnSpcReduction="2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Проект  бюджета муниципального образования Железнодорожненское сельское поселение Бахчисарайского района Республики Крым</a:t>
            </a:r>
          </a:p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на 2025 год и на плановый период </a:t>
            </a:r>
          </a:p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2026 и 2027 годов</a:t>
            </a:r>
          </a:p>
          <a:p>
            <a:endParaRPr lang="ru-RU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(материалы подготовлены с учетом приказа Минфина России от 22.09.2015   № 145н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«Об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форме»)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28"/>
            <a:ext cx="9144000" cy="249299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Бюджет для граждан</a:t>
            </a:r>
            <a:endParaRPr lang="ru-RU" sz="7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900igr.net/up/datas/261044/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Надеемся на дальнейшее сотрудничество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96136" y="260648"/>
            <a:ext cx="3096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2643182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социально-экономического развития Железнодорожненского сельского поселения</a:t>
            </a: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2025-2027 годы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86512" y="2643182"/>
            <a:ext cx="2304256" cy="288032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бюджетной и налоговой политики Железнодорожненского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поселения</a:t>
            </a: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2025-2027 годы 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00430" y="264318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Железнодорожненского сельского поселения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0"/>
            <a:ext cx="8964488" cy="144016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муниципального образования Железнодорожненское сельское поселение Бахчисарайского района Республики </a:t>
            </a:r>
            <a:r>
              <a:rPr lang="ru-RU" sz="2000" b="1" i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рым</a:t>
            </a:r>
            <a:b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2025 год и на плановый период 2026 и 2027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1000100" y="1428736"/>
            <a:ext cx="128588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000496" y="1428736"/>
            <a:ext cx="128588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929454" y="1428736"/>
            <a:ext cx="1214446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s://ds20.edusev.ru/uploads/700/689/section/30545/wise-owl.png?15537788091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14794"/>
            <a:ext cx="186346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619" y="0"/>
            <a:ext cx="9210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571612"/>
            <a:ext cx="9144000" cy="51398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90488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эффективности бюджетной политики;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Соответствие финансовых возможностей   Железнодорожненского сельского поселения ключевым  направлениям развития;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роли бюджетной политики для поддержки экономического роста;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прозрачности и открытости бюджетного     процесса;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 своевременных расчетов по заключенным муниципальным контрактам 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Своевременное исполнение долговых обязательств.</a:t>
            </a:r>
            <a:endParaRPr lang="ru-RU" sz="2200" b="1" i="1" spc="50" dirty="0" smtClean="0">
              <a:ln w="12700">
                <a:solidFill>
                  <a:srgbClr val="00B050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Sitka Subheading" pitchFamily="2" charset="0"/>
            </a:endParaRPr>
          </a:p>
          <a:p>
            <a:pPr>
              <a:buFont typeface="Wingdings" pitchFamily="2" charset="2"/>
              <a:buChar char="ü"/>
            </a:pP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-169276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Проект бюджета муниципального образования Железнодорожненское сельское поселение Бахчисарайского района на 2025 год и на плановый период 2026 и 2027 годов направлен на решение следующих ключевых задач:</a:t>
            </a:r>
            <a:endParaRPr kumimoji="0" lang="ru-RU" sz="2200" b="1" i="1" u="none" strike="noStrike" spc="50" normalizeH="0" baseline="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Ebrima" pitchFamily="2" charset="0"/>
                <a:cs typeface="Times New Roman" pitchFamily="18" charset="0"/>
              </a:rPr>
              <a:t>Участие граждан в бюджетном процессе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604867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Помогают формировать доходную часть бюджета (например, налог на доходы физических лиц)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380672"/>
            <a:ext cx="5940152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Получает социальные гарантии - расходная часть бюджета (благоустройство, культура, здравоохранение, социальная поддержка и др.) 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95936" y="3068960"/>
            <a:ext cx="3744416" cy="13681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347864" y="2132856"/>
            <a:ext cx="4959432" cy="864096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Как налогоплательщик</a:t>
            </a:r>
            <a:endParaRPr lang="ru-RU" sz="1600" b="1" dirty="0">
              <a:ln w="31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714744" y="4500570"/>
            <a:ext cx="4392488" cy="86409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</a:rPr>
              <a:t>Как получатель социальных гарантий </a:t>
            </a:r>
            <a:endParaRPr lang="ru-RU" sz="1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2050" name="Picture 2" descr="C:\Users\Хеда\Desktop\tsjr6cNuf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357554" cy="320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000760" y="3071810"/>
            <a:ext cx="2928958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3240" y="2428868"/>
            <a:ext cx="2857520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785926"/>
            <a:ext cx="292895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s://cs.chynga-changa-ek.ru/DwABAIQAzQPUAc0CEv_D-w8/Uqn7JOMSU0n8Ll52iT97PA/sv/image/3a/48/c3/296275/2/5260.png?1458306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0" y="-403956"/>
            <a:ext cx="9144000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Основные характеристики бюджета муниципального образования Железнодорожненское сельское поселение на 2025-2027 годы (тыс.руб.)</a:t>
            </a:r>
            <a:endParaRPr lang="ru-RU" sz="35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57365"/>
            <a:ext cx="3286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г.</a:t>
            </a:r>
          </a:p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16 721,83</a:t>
            </a:r>
          </a:p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16 721,83</a:t>
            </a:r>
            <a:endParaRPr lang="ru-RU" sz="2200" b="1" i="1" dirty="0" smtClean="0"/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364" y="2571744"/>
            <a:ext cx="3083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г.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13 707,40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13 707,40</a:t>
            </a:r>
            <a:endParaRPr lang="ru-RU" sz="21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3212976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2027 г.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14 306,99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14 306,99</a:t>
            </a:r>
            <a:endParaRPr lang="ru-RU" sz="2100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24744"/>
          </a:xfrm>
        </p:spPr>
        <p:txBody>
          <a:bodyPr>
            <a:noAutofit/>
          </a:bodyPr>
          <a:lstStyle/>
          <a:p>
            <a:pPr algn="ctr" defTabSz="930275"/>
            <a: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Объем поступлений доходов в бюджет муниципального образования </a:t>
            </a:r>
            <a:b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Железнодорожненское сельское поселение </a:t>
            </a:r>
            <a:endParaRPr lang="ru-RU" sz="2400" b="1" i="1" cap="none" dirty="0">
              <a:ln w="1905">
                <a:solidFill>
                  <a:srgbClr val="FFC0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559597"/>
              </p:ext>
            </p:extLst>
          </p:nvPr>
        </p:nvGraphicFramePr>
        <p:xfrm>
          <a:off x="0" y="980728"/>
          <a:ext cx="9144000" cy="58056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649952"/>
                <a:gridCol w="1060564"/>
                <a:gridCol w="1179871"/>
                <a:gridCol w="1253613"/>
              </a:tblGrid>
              <a:tr h="149736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i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дохода</a:t>
                      </a:r>
                      <a:endParaRPr lang="ru-RU" sz="2000" b="0" i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0" i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Сумма,</a:t>
                      </a:r>
                      <a:r>
                        <a:rPr lang="ru-RU" sz="1800" b="0" i="1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тыс. руб.</a:t>
                      </a:r>
                      <a:endParaRPr lang="ru-RU" sz="1800" b="0" i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21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 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 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 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Налог на доходы физических лиц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2 340,40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baseline="0" dirty="0" smtClean="0"/>
                        <a:t>2 515,93</a:t>
                      </a:r>
                      <a:endParaRPr lang="ru-RU" sz="1400" b="1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2 712,17</a:t>
                      </a:r>
                      <a:endParaRPr lang="ru-RU" sz="1400" b="1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Единый сельскохозяйственный налог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1 474,68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1 558,74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1 646,03</a:t>
                      </a:r>
                      <a:endParaRPr lang="ru-RU" sz="1400" b="1" i="1" dirty="0"/>
                    </a:p>
                  </a:txBody>
                  <a:tcPr/>
                </a:tc>
              </a:tr>
              <a:tr h="301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/>
                        <a:t>Налог на имущество физических лиц</a:t>
                      </a:r>
                      <a:endParaRPr lang="ru-RU" sz="1400" b="1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960,19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1 056,21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1 161,83</a:t>
                      </a:r>
                      <a:endParaRPr lang="ru-RU" sz="1400" b="1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Земельный налог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1 708,03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1 793,43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1 883,11</a:t>
                      </a:r>
                      <a:endParaRPr lang="ru-RU" sz="1400" b="1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Доходы от аренды за земли</a:t>
                      </a:r>
                      <a:r>
                        <a:rPr kumimoji="0" lang="ru-RU" sz="1400" i="1" kern="1200" baseline="0" dirty="0" smtClean="0"/>
                        <a:t> и имущество,</a:t>
                      </a:r>
                      <a:r>
                        <a:rPr kumimoji="0" lang="ru-RU" sz="1400" i="1" kern="1200" dirty="0" smtClean="0"/>
                        <a:t> находящихся в муниципальной собственности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2 201,04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2 289,08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2 380,65</a:t>
                      </a:r>
                      <a:endParaRPr lang="ru-RU" sz="1400" b="0" i="1" dirty="0"/>
                    </a:p>
                  </a:txBody>
                  <a:tcPr/>
                </a:tc>
              </a:tr>
              <a:tr h="701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  <a:endParaRPr lang="ru-RU" sz="1400" b="1" i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630,17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655,37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681,59</a:t>
                      </a:r>
                      <a:endParaRPr lang="ru-RU" sz="1400" b="1" i="1" dirty="0"/>
                    </a:p>
                  </a:txBody>
                  <a:tcPr/>
                </a:tc>
              </a:tr>
              <a:tr h="5063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latin typeface="+mn-lt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1400" b="0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2 000,00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2 100,00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2 200,00</a:t>
                      </a:r>
                      <a:endParaRPr lang="ru-RU" sz="1400" b="0" i="1" dirty="0"/>
                    </a:p>
                  </a:txBody>
                  <a:tcPr/>
                </a:tc>
              </a:tr>
              <a:tr h="301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/>
                        <a:t>Дотации на выравнивание бюджетной обеспеченности</a:t>
                      </a:r>
                      <a:endParaRPr lang="ru-RU" sz="1400" b="1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</a:t>
                      </a:r>
                      <a:r>
                        <a:rPr lang="ru-RU" sz="1400" b="0" i="1" baseline="0" dirty="0" smtClean="0"/>
                        <a:t> 312,63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1 300,90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1 188,26</a:t>
                      </a:r>
                      <a:endParaRPr lang="ru-RU" sz="1400" b="1" i="1" dirty="0"/>
                    </a:p>
                  </a:txBody>
                  <a:tcPr/>
                </a:tc>
              </a:tr>
              <a:tr h="441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Прочие</a:t>
                      </a:r>
                      <a:r>
                        <a:rPr lang="ru-RU" sz="1400" i="1" baseline="0" dirty="0" smtClean="0"/>
                        <a:t> субсидии бюджетам сельских поселений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3 694,66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0,00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0,00</a:t>
                      </a:r>
                      <a:endParaRPr lang="ru-RU" sz="1400" b="1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2,11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2,11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2,11</a:t>
                      </a:r>
                      <a:endParaRPr lang="ru-RU" sz="1400" b="1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Субвенции бюджетам на осуществление первичного воинского учета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397,93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435,64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451,25</a:t>
                      </a:r>
                      <a:endParaRPr lang="ru-RU" sz="1400" b="1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Итого</a:t>
                      </a:r>
                      <a:endParaRPr lang="ru-RU" sz="14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16 721,83</a:t>
                      </a:r>
                      <a:endParaRPr lang="ru-RU" sz="14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13 707,40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14 306,99</a:t>
                      </a:r>
                      <a:endParaRPr lang="ru-RU" sz="1400" b="1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8" name="Picture 8" descr="http://www.playcast.ru/uploads/2016/10/30/203540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08720"/>
            <a:ext cx="1466163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>Структура налоговых и неналоговых доходов бюджета Железнодорожненского сельского поселения на 2025г.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14056974"/>
              </p:ext>
            </p:extLst>
          </p:nvPr>
        </p:nvGraphicFramePr>
        <p:xfrm>
          <a:off x="1763688" y="2132856"/>
          <a:ext cx="6572296" cy="420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 descr="http://www.idea-5.ru/uploads/image/animation/3D-Women-Co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14811"/>
            <a:ext cx="2857489" cy="2743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732662/81b0e74a-9da7-4c40-9635-670bf1fd5dcf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100"/>
            <a:ext cx="58266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67" y="404664"/>
            <a:ext cx="8712968" cy="980728"/>
          </a:xfrm>
        </p:spPr>
        <p:txBody>
          <a:bodyPr>
            <a:noAutofit/>
          </a:bodyPr>
          <a:lstStyle/>
          <a:p>
            <a:pPr algn="ctr"/>
            <a: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Объем расходов бюджета муниципального образования </a:t>
            </a:r>
            <a:b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Железнодорожненское сельское поселение </a:t>
            </a:r>
            <a:endParaRPr lang="ru-RU" sz="2900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04955"/>
              </p:ext>
            </p:extLst>
          </p:nvPr>
        </p:nvGraphicFramePr>
        <p:xfrm>
          <a:off x="179512" y="1556792"/>
          <a:ext cx="8643998" cy="445612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608512"/>
                <a:gridCol w="1296144"/>
                <a:gridCol w="1368152"/>
                <a:gridCol w="1371190"/>
              </a:tblGrid>
              <a:tr h="439130">
                <a:tc rowSpan="2">
                  <a:txBody>
                    <a:bodyPr/>
                    <a:lstStyle/>
                    <a:p>
                      <a:pPr algn="ctr"/>
                      <a:endParaRPr lang="ru-RU" sz="2200" i="1" dirty="0" smtClean="0"/>
                    </a:p>
                    <a:p>
                      <a:pPr algn="ctr"/>
                      <a:r>
                        <a:rPr lang="ru-RU" sz="2200" i="1" dirty="0" smtClean="0"/>
                        <a:t>Направление расходов</a:t>
                      </a:r>
                      <a:endParaRPr lang="ru-RU" sz="220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Сумма,  тыс.руб.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439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2025 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2026 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2027</a:t>
                      </a:r>
                      <a:r>
                        <a:rPr lang="ru-RU" sz="2000" b="1" i="1" baseline="0" dirty="0" smtClean="0"/>
                        <a:t> 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5876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Общегосударственные расходы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4 810,08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baseline="0" dirty="0" smtClean="0"/>
                        <a:t>4 </a:t>
                      </a:r>
                      <a:r>
                        <a:rPr lang="ru-RU" sz="1800" b="1" i="1" baseline="0" dirty="0" smtClean="0"/>
                        <a:t>810,54</a:t>
                      </a:r>
                      <a:endParaRPr lang="ru-RU" sz="1800" b="1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</a:t>
                      </a:r>
                      <a:r>
                        <a:rPr lang="ru-RU" sz="1800" b="1" i="1" baseline="0" dirty="0" smtClean="0"/>
                        <a:t> </a:t>
                      </a:r>
                      <a:r>
                        <a:rPr lang="ru-RU" sz="1800" b="1" i="1" baseline="0" dirty="0" smtClean="0"/>
                        <a:t>811,04</a:t>
                      </a:r>
                      <a:endParaRPr lang="ru-RU" sz="1800" b="1" i="1" dirty="0"/>
                    </a:p>
                  </a:txBody>
                  <a:tcPr/>
                </a:tc>
              </a:tr>
              <a:tr h="309676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Национальная оборона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397,92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435,64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451,25</a:t>
                      </a:r>
                      <a:endParaRPr lang="ru-RU" sz="1800" b="1" i="1" dirty="0" smtClean="0"/>
                    </a:p>
                  </a:txBody>
                  <a:tcPr/>
                </a:tc>
              </a:tr>
              <a:tr h="34775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341,40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341,40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341,40</a:t>
                      </a:r>
                      <a:endParaRPr lang="ru-RU" sz="1800" b="1" i="1" dirty="0" smtClean="0"/>
                    </a:p>
                  </a:txBody>
                  <a:tcPr/>
                </a:tc>
              </a:tr>
              <a:tr h="34775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Национальная экономика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60,0</a:t>
                      </a:r>
                    </a:p>
                  </a:txBody>
                  <a:tcPr/>
                </a:tc>
              </a:tr>
              <a:tr h="400332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Жилищно-коммунальное хозяйство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10 662,43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7 278,08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7 500,62</a:t>
                      </a:r>
                      <a:endParaRPr lang="ru-RU" sz="1800" b="1" i="1" dirty="0"/>
                    </a:p>
                  </a:txBody>
                  <a:tcPr/>
                </a:tc>
              </a:tr>
              <a:tr h="258588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Культура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450,0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450,0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450,0</a:t>
                      </a:r>
                      <a:endParaRPr lang="ru-RU" sz="1800" b="1" i="1" dirty="0"/>
                    </a:p>
                  </a:txBody>
                  <a:tcPr/>
                </a:tc>
              </a:tr>
              <a:tr h="39357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Условно утвержденные</a:t>
                      </a:r>
                      <a:r>
                        <a:rPr lang="ru-RU" sz="2000" b="0" i="1" baseline="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-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331,74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692,68</a:t>
                      </a:r>
                      <a:endParaRPr lang="ru-RU" sz="1800" b="1" i="1" dirty="0"/>
                    </a:p>
                  </a:txBody>
                  <a:tcPr/>
                </a:tc>
              </a:tr>
              <a:tr h="495295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16 721,83</a:t>
                      </a:r>
                      <a:endParaRPr lang="ru-RU" sz="18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13 707,40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14 306,99</a:t>
                      </a:r>
                      <a:endParaRPr lang="ru-RU" sz="1800" b="1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357158" y="5143512"/>
            <a:ext cx="8215370" cy="128588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avatars.mds.yandex.net/get-pdb/1817937/7b70398c-549c-41df-b069-201564a08004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Горизонтальный свиток 10"/>
          <p:cNvSpPr/>
          <p:nvPr/>
        </p:nvSpPr>
        <p:spPr>
          <a:xfrm>
            <a:off x="179512" y="4286256"/>
            <a:ext cx="8352928" cy="107157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Горизонтальный свиток 28"/>
          <p:cNvSpPr/>
          <p:nvPr/>
        </p:nvSpPr>
        <p:spPr>
          <a:xfrm>
            <a:off x="251520" y="3214686"/>
            <a:ext cx="8321008" cy="128588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Горизонтальный свиток 27"/>
          <p:cNvSpPr/>
          <p:nvPr/>
        </p:nvSpPr>
        <p:spPr>
          <a:xfrm>
            <a:off x="179512" y="2357430"/>
            <a:ext cx="8496944" cy="1071570"/>
          </a:xfrm>
          <a:prstGeom prst="horizontalScroll">
            <a:avLst>
              <a:gd name="adj" fmla="val 1122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8161338" algn="l"/>
              </a:tabLst>
            </a:pP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"Благоустройство территории Железнодорожненского сельского поселения Бахчисарайского района Республики Крым» -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                      6 773,31 тыс. руб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Распределение расходов бюджета Железнодорожненского сельского поселения  по муниципальным программам на </a:t>
            </a:r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2025 </a:t>
            </a:r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</a:t>
            </a:r>
            <a:endParaRPr lang="ru-RU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51520" y="1214422"/>
            <a:ext cx="8280920" cy="135732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1560" y="1428736"/>
            <a:ext cx="8175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«Обеспечение эффективности деятельности органов местного самоуправления Железнодорожненского сельского поселения Бахчисарайского района Республики Крым» - 4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606,09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520" y="335756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«Управление муниципальным имуществом Железнодорожненского сельского поселения Бахчисарайского района Республики Крым» -   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   3 989,12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тыс.руб.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4500571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«Развитие культуры в Железнодорожненском сельском поселении» - 450,00 тыс.руб.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357826"/>
            <a:ext cx="79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«Участие в предупреждении и ликвидации последствий чрезвычайных ситуаций в границах Железнодорожненского сельского поселения»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341,40 тыс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 руб.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1069</TotalTime>
  <Words>619</Words>
  <Application>Microsoft Office PowerPoint</Application>
  <PresentationFormat>Экран (4:3)</PresentationFormat>
  <Paragraphs>140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поступлений доходов в бюджет муниципального образования  Железнодорожненское сельское поселение </vt:lpstr>
      <vt:lpstr>  Структура налоговых и неналоговых доходов бюджета Железнодорожненского сельского поселения на 2025г.</vt:lpstr>
      <vt:lpstr>Объем расходов бюджета муниципального образования  Железнодорожненское сельское поселение </vt:lpstr>
      <vt:lpstr>Распределение расходов бюджета Железнодорожненского сельского поселения  по муниципальным программам на 2025 год</vt:lpstr>
      <vt:lpstr>Надеемся на дальнейшее сотрудничество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Windows User</dc:creator>
  <cp:lastModifiedBy>user</cp:lastModifiedBy>
  <cp:revision>104</cp:revision>
  <dcterms:created xsi:type="dcterms:W3CDTF">2019-07-17T07:08:10Z</dcterms:created>
  <dcterms:modified xsi:type="dcterms:W3CDTF">2024-12-06T08:00:19Z</dcterms:modified>
</cp:coreProperties>
</file>