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1" r:id="rId10"/>
    <p:sldId id="26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411B"/>
    <a:srgbClr val="4F54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64" autoAdjust="0"/>
  </p:normalViewPr>
  <p:slideViewPr>
    <p:cSldViewPr>
      <p:cViewPr>
        <p:scale>
          <a:sx n="90" d="100"/>
          <a:sy n="90" d="100"/>
        </p:scale>
        <p:origin x="-1476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r>
              <a: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Доходы всего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92701665626896E-2"/>
                  <c:y val="-0.18385774596473409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>
                        <a:solidFill>
                          <a:srgbClr val="FFFF00"/>
                        </a:solidFill>
                      </a:rPr>
                      <a:t>24 090,72</a:t>
                    </a:r>
                    <a:endParaRPr lang="ru-RU" sz="1600" dirty="0" smtClean="0">
                      <a:solidFill>
                        <a:srgbClr val="FFFF00"/>
                      </a:solidFill>
                    </a:endParaRPr>
                  </a:p>
                  <a:p>
                    <a:endParaRPr lang="en-US" sz="1600" dirty="0">
                      <a:solidFill>
                        <a:srgbClr val="FFFF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092769606795826E-2"/>
                  <c:y val="-0.31742742869839857"/>
                </c:manualLayout>
              </c:layout>
              <c:tx>
                <c:rich>
                  <a:bodyPr/>
                  <a:lstStyle/>
                  <a:p>
                    <a:pPr marL="0" indent="0">
                      <a:tabLst/>
                      <a:defRPr/>
                    </a:pPr>
                    <a:r>
                      <a:rPr lang="ru-RU" sz="1600" dirty="0" smtClean="0">
                        <a:solidFill>
                          <a:srgbClr val="FFFF00"/>
                        </a:solidFill>
                      </a:rPr>
                      <a:t>25 470,01</a:t>
                    </a:r>
                    <a:endParaRPr lang="ru-RU" sz="1600" dirty="0" smtClean="0">
                      <a:solidFill>
                        <a:srgbClr val="FFFF00"/>
                      </a:solidFill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План</c:v>
                </c:pt>
                <c:pt idx="1">
                  <c:v>Факт</c:v>
                </c:pt>
                <c:pt idx="2">
                  <c:v>Категория 3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24090.720000000001</c:v>
                </c:pt>
                <c:pt idx="1">
                  <c:v>25470.01</c:v>
                </c:pt>
                <c:pt idx="2">
                  <c:v>3.5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cylinder"/>
        <c:axId val="283454464"/>
        <c:axId val="283456256"/>
        <c:axId val="0"/>
      </c:bar3DChart>
      <c:catAx>
        <c:axId val="283454464"/>
        <c:scaling>
          <c:orientation val="minMax"/>
        </c:scaling>
        <c:delete val="1"/>
        <c:axPos val="b"/>
        <c:majorTickMark val="none"/>
        <c:minorTickMark val="none"/>
        <c:tickLblPos val="nextTo"/>
        <c:crossAx val="283456256"/>
        <c:crosses val="autoZero"/>
        <c:auto val="1"/>
        <c:lblAlgn val="ctr"/>
        <c:lblOffset val="100"/>
        <c:noMultiLvlLbl val="0"/>
      </c:catAx>
      <c:valAx>
        <c:axId val="2834562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2834544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44941664017703E-2"/>
          <c:y val="0.37852059647693481"/>
          <c:w val="0.86449834587174257"/>
          <c:h val="0.5345853547136735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23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30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47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5936.13</c:v>
                </c:pt>
                <c:pt idx="1">
                  <c:v>7556.87</c:v>
                </c:pt>
                <c:pt idx="2">
                  <c:v>11977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6.2582963950599924E-2"/>
          <c:y val="4.5485378167857811E-2"/>
          <c:w val="0.82451003833712522"/>
          <c:h val="0.25937032128705351"/>
        </c:manualLayout>
      </c:layout>
      <c:overlay val="0"/>
      <c:txPr>
        <a:bodyPr/>
        <a:lstStyle/>
        <a:p>
          <a:pPr>
            <a:defRPr b="1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9324409448818899"/>
          <c:w val="0.9541666666666665"/>
          <c:h val="0.65372194881889856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9583333333333331E-2"/>
                  <c:y val="-0.32500000000000023"/>
                </c:manualLayout>
              </c:layout>
              <c:tx>
                <c:rich>
                  <a:bodyPr/>
                  <a:lstStyle/>
                  <a:p>
                    <a:pPr>
                      <a:defRPr b="1">
                        <a:solidFill>
                          <a:srgbClr val="FFFF00"/>
                        </a:solidFill>
                      </a:defRPr>
                    </a:pPr>
                    <a:r>
                      <a:rPr lang="ru-RU" dirty="0" smtClean="0"/>
                      <a:t>29</a:t>
                    </a:r>
                    <a:r>
                      <a:rPr lang="ru-RU" baseline="0" dirty="0" smtClean="0"/>
                      <a:t> 772,04</a:t>
                    </a:r>
                    <a:endParaRPr lang="en-US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9166666666666743E-2"/>
                  <c:y val="-0.32500000000000023"/>
                </c:manualLayout>
              </c:layout>
              <c:tx>
                <c:rich>
                  <a:bodyPr/>
                  <a:lstStyle/>
                  <a:p>
                    <a:pPr>
                      <a:defRPr b="1">
                        <a:solidFill>
                          <a:srgbClr val="FFFF00"/>
                        </a:solidFill>
                      </a:defRPr>
                    </a:pPr>
                    <a:r>
                      <a:rPr lang="ru-RU" dirty="0" smtClean="0"/>
                      <a:t>29 772,04</a:t>
                    </a:r>
                    <a:endParaRPr lang="en-US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rgbClr val="FFFF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#,##0.00</c:formatCode>
                <c:ptCount val="2"/>
                <c:pt idx="0">
                  <c:v>32156.25</c:v>
                </c:pt>
                <c:pt idx="1">
                  <c:v>32156.25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cylinder"/>
        <c:axId val="265453568"/>
        <c:axId val="265455104"/>
        <c:axId val="0"/>
      </c:bar3DChart>
      <c:catAx>
        <c:axId val="26545356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="1">
                <a:solidFill>
                  <a:srgbClr val="FFFF00"/>
                </a:solidFill>
              </a:defRPr>
            </a:pPr>
            <a:endParaRPr lang="ru-RU"/>
          </a:p>
        </c:txPr>
        <c:crossAx val="265455104"/>
        <c:crosses val="autoZero"/>
        <c:auto val="1"/>
        <c:lblAlgn val="ctr"/>
        <c:lblOffset val="100"/>
        <c:noMultiLvlLbl val="0"/>
      </c:catAx>
      <c:valAx>
        <c:axId val="265455104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one"/>
        <c:crossAx val="265453568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2800" b="1">
              <a:solidFill>
                <a:srgbClr val="FFFF00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0.75001</cdr:x>
      <cdr:y>0.08789</cdr:y>
    </cdr:from>
    <cdr:to>
      <cdr:x>0.90357</cdr:x>
      <cdr:y>0.22963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572032" y="357190"/>
          <a:ext cx="936102" cy="576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400" b="1" dirty="0" smtClean="0">
              <a:solidFill>
                <a:srgbClr val="FFFF00"/>
              </a:solidFill>
            </a:rPr>
            <a:t>100 %</a:t>
          </a:r>
          <a:endParaRPr lang="ru-RU" sz="2400" b="1" dirty="0">
            <a:solidFill>
              <a:srgbClr val="FFFF00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18.04.2025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pp.userapi.com/c851332/v851332208/14542f/c_dEEz4wox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284984"/>
            <a:ext cx="8424936" cy="1584176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28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Отчет об исполнении  </a:t>
            </a:r>
            <a:r>
              <a:rPr lang="ru-RU" sz="28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бюджета </a:t>
            </a:r>
          </a:p>
          <a:p>
            <a:r>
              <a:rPr lang="ru-RU" sz="28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муниципального образования Железнодорожненское сельское поселение </a:t>
            </a:r>
            <a:r>
              <a:rPr lang="ru-RU" sz="28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Бахчисарайского района Республики Крым </a:t>
            </a:r>
            <a:endParaRPr lang="ru-RU" sz="2800" b="1" i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j-lt"/>
            </a:endParaRPr>
          </a:p>
          <a:p>
            <a:r>
              <a:rPr lang="ru-RU" sz="28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за 2024 </a:t>
            </a:r>
            <a:r>
              <a:rPr lang="ru-RU" sz="28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год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sz="2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122" name="AutoShape 2" descr="https://lucidgypsy.files.wordpress.com/2013/12/sky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714348" y="1071546"/>
            <a:ext cx="7772400" cy="1470025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6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Бюджет для граждан</a:t>
            </a:r>
            <a:endParaRPr lang="ru-RU" sz="6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pp.userapi.com/c851332/v851332208/14542f/c_dEEz4wox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642910" y="1428736"/>
            <a:ext cx="8143932" cy="142876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Plai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 за внимание!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4437112"/>
            <a:ext cx="814393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2400" b="1" cap="none" spc="0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 уважением, Администрация </a:t>
            </a:r>
            <a:endParaRPr lang="ru-RU" sz="2400" b="1" cap="none" spc="0" dirty="0" smtClean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ru-RU" sz="2400" b="1" cap="none" spc="0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Железнодорожненского </a:t>
            </a:r>
            <a:r>
              <a:rPr lang="ru-RU" sz="2400" b="1" cap="none" spc="0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сельского поселения Бахчисарайского района Республики Крым</a:t>
            </a:r>
            <a:endParaRPr lang="ru-RU" sz="2400" b="1" cap="none" spc="0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pp.userapi.com/c851332/v851332208/14542f/c_dEEz4wox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755576" y="188640"/>
            <a:ext cx="7488832" cy="175432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alt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Уважаемые жители Железнодорожненского сельского поселения!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44824"/>
            <a:ext cx="87129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      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Представляем Вашему вниманию Отчет об исполнении  бюджета муниципального образования Железнодорожненское сельское поселение Бахчисарайского района республики Крым за 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2024 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год.</a:t>
            </a:r>
          </a:p>
          <a:p>
            <a:pPr algn="just"/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Бюджет для граждан нацелен на получение обратной связи от жителей поселения, которых волнуют проблемы муниципальных финансов. Надеемся, что представление бюджета в понятной для жителей форме повысит уровень общественного участия граждан в бюджетном процессе.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pp.userapi.com/c851332/v851332208/14542f/c_dEEz4wox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51520" y="188640"/>
            <a:ext cx="8892480" cy="138499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ОСНОВНЫЕ ПАРАМЕТРЫ ИСПОЛНЕНИЯ 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БЮДЖЕТА МО ЖЕЛЕЗНОДОРОЖНЕНСКОЕ СЕЛЬСКОЕ ПОСЕЛЕНИЕ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2024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ГОД (ТЫС.РУБ.)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725548"/>
              </p:ext>
            </p:extLst>
          </p:nvPr>
        </p:nvGraphicFramePr>
        <p:xfrm>
          <a:off x="1115616" y="1844824"/>
          <a:ext cx="7200800" cy="257316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76963"/>
                <a:gridCol w="1538035"/>
                <a:gridCol w="1383704"/>
                <a:gridCol w="1902098"/>
              </a:tblGrid>
              <a:tr h="83580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Показатель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План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Факт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Исполнение</a:t>
                      </a:r>
                    </a:p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(%)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214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Доход</a:t>
                      </a:r>
                      <a:endParaRPr lang="ru-RU" sz="24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24 090,72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25 470,01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105,73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214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Расход</a:t>
                      </a:r>
                      <a:endParaRPr lang="ru-RU" sz="24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29 772,04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29 772,04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100,00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214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Дефицит (профицит)</a:t>
                      </a:r>
                      <a:endParaRPr lang="ru-RU" sz="24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-5 680,87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-4 302,03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75,73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4" descr="http://zuzino.mos.ru/upload/medialibrary/d03/byudzhet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4509120"/>
            <a:ext cx="4194984" cy="20652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https://pp.userapi.com/c851332/v851332208/14542f/c_dEEz4wox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23528" y="332656"/>
            <a:ext cx="8344005" cy="138499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ИСПОЛНЕНИЕ БЮДЖЕТА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МО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ЖЕЛЕЗНОДОРОЖНЕНСКОЕ СЕЛЬСКОЕ ПОСЕЛЕНИЕ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2024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ГОД ПО ДОХОДАМ (ТЫС.РУБ.)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749590637"/>
              </p:ext>
            </p:extLst>
          </p:nvPr>
        </p:nvGraphicFramePr>
        <p:xfrm>
          <a:off x="0" y="1916832"/>
          <a:ext cx="4427984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858369465"/>
              </p:ext>
            </p:extLst>
          </p:nvPr>
        </p:nvGraphicFramePr>
        <p:xfrm>
          <a:off x="3635896" y="1916832"/>
          <a:ext cx="550810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pp.userapi.com/c851332/v851332208/14542f/c_dEEz4wox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896680"/>
              </p:ext>
            </p:extLst>
          </p:nvPr>
        </p:nvGraphicFramePr>
        <p:xfrm>
          <a:off x="539551" y="1988841"/>
          <a:ext cx="8280921" cy="382332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974666"/>
                <a:gridCol w="954046"/>
                <a:gridCol w="1128073"/>
                <a:gridCol w="1224136"/>
              </a:tblGrid>
              <a:tr h="6077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План</a:t>
                      </a:r>
                      <a:endParaRPr lang="ru-RU" sz="16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Поступило</a:t>
                      </a:r>
                      <a:endParaRPr lang="ru-RU" sz="16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  <a:tabLst/>
                      </a:pPr>
                      <a:r>
                        <a:rPr lang="ru-RU" sz="1600" b="1" dirty="0">
                          <a:effectLst/>
                        </a:rPr>
                        <a:t>Отклонения</a:t>
                      </a:r>
                      <a:endParaRPr lang="ru-RU" sz="16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4152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ВСЕГО</a:t>
                      </a:r>
                      <a:endParaRPr lang="ru-RU" sz="16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12114,09</a:t>
                      </a:r>
                      <a:endParaRPr lang="ru-RU" sz="16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13493,00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1378,91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4623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Налоги на прибыль, доходы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2151,10</a:t>
                      </a:r>
                      <a:endParaRPr lang="ru-RU" sz="1600" b="0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2267,87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116,77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1147" marR="61147" marT="0" marB="0"/>
                </a:tc>
              </a:tr>
              <a:tr h="3697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Налоги на совокупный доход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1033,42</a:t>
                      </a:r>
                      <a:endParaRPr lang="ru-RU" sz="1600" b="0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1053,81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20,39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374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Налоги на имущество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1936,66</a:t>
                      </a:r>
                      <a:endParaRPr lang="ru-RU" sz="1600" b="0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2614,45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677,79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3639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Доходы от использования имущества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2722,32</a:t>
                      </a:r>
                      <a:endParaRPr lang="ru-RU" sz="1600" b="0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2836,07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113,75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5745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Доходы от продажи материальных и нематериальных активов</a:t>
                      </a:r>
                      <a:endParaRPr kumimoji="0" lang="ru-RU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4114,46</a:t>
                      </a:r>
                      <a:endParaRPr lang="ru-RU" sz="1600" b="0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4554,67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440,21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Штрафы, санкции, возмещение ущерба</a:t>
                      </a:r>
                      <a:endParaRPr kumimoji="0" lang="ru-RU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37,00</a:t>
                      </a:r>
                      <a:endParaRPr lang="ru-RU" sz="1600" b="0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47,00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10,00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3669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Прочие неналоговые доходы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119,13</a:t>
                      </a:r>
                      <a:endParaRPr lang="ru-RU" sz="1600" b="0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119,13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0,00</a:t>
                      </a:r>
                    </a:p>
                  </a:txBody>
                  <a:tcPr marL="61147" marR="61147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СТРУКТУРА И ОБЪЕМ НАЛОГОВЫХ И НЕНАЛОГОВЫХ ДОХОДОВ БЮДЖЕТА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МО ЖЕЛЕЗНОДОРОЖНЕНСКОЕ СЕЛЬСКОЕ ПОСЕЛЕНИЕ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2024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ГОД (ТЫС.РУБ.)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7170" name="Picture 2" descr="https://ds20.edusev.ru/uploads/700/689/section/30545/wise-owl.png?155377880919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1412776"/>
            <a:ext cx="1561261" cy="22145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pp.userapi.com/c851332/v851332208/14542f/c_dEEz4wox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85688" y="214290"/>
            <a:ext cx="8858312" cy="138499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СТРУКТУРА И ОБЪЕМ БЕЗВОЗМЕЗДНЫХ ПОСТУПЛЕНИЙ В БЮДЖЕТ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МО ЖЕЛЕЗНОДОРОЖНЕНСКОЕ СЕЛЬСКОЕ ПОСЕЛЕНИЕ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2024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ГОД (ТЫС.РУБ.)  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430415"/>
              </p:ext>
            </p:extLst>
          </p:nvPr>
        </p:nvGraphicFramePr>
        <p:xfrm>
          <a:off x="179513" y="1628800"/>
          <a:ext cx="8784974" cy="3135506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5328591"/>
                <a:gridCol w="1008112"/>
                <a:gridCol w="1080120"/>
                <a:gridCol w="1368151"/>
              </a:tblGrid>
              <a:tr h="700552">
                <a:tc>
                  <a:txBody>
                    <a:bodyPr/>
                    <a:lstStyle/>
                    <a:p>
                      <a:pPr algn="l"/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План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Факт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Исполнение (%)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/>
                </a:tc>
              </a:tr>
              <a:tr h="479626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ВСЕГО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16081,71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16126,60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100,3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548014">
                <a:tc>
                  <a:txBody>
                    <a:bodyPr/>
                    <a:lstStyle/>
                    <a:p>
                      <a:pPr algn="l"/>
                      <a:r>
                        <a:rPr lang="ru-RU" sz="1600" b="1" kern="12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Дотации на выравнивание уровня бюджетной обеспеченности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1514,55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1514,55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100,0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28934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Прочие субсидии бюджетам сельских поселений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10066,32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10066,23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100,0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53694">
                <a:tc>
                  <a:txBody>
                    <a:bodyPr/>
                    <a:lstStyle/>
                    <a:p>
                      <a:pPr algn="l"/>
                      <a:r>
                        <a:rPr lang="ru-RU" sz="1600" b="1" kern="12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Субвенции бюджетам сельских поселений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348,89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349,35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100,1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687234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Прочие межбюджетные трансферты, передаваемые бюджетам сельских поселений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46,87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46,87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100,0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4" descr="http://s48.radikal.ru/i122/1108/4a/01f31e9621df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4941168"/>
            <a:ext cx="1695201" cy="17504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pp.userapi.com/c851332/v851332208/14542f/c_dEEz4wox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11560" y="188640"/>
            <a:ext cx="8064896" cy="138499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ИСПОЛНЕНИЕ БЮДЖЕТА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МО ЖЕЛЕЗНОДОРОЖНЕНСКОЕ СЕЛЬСКОЕ ПОСЕЛЕНИЕ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2024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ГОД ПО РАСХОДАМ (ТЫС.РУБ.)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611327985"/>
              </p:ext>
            </p:extLst>
          </p:nvPr>
        </p:nvGraphicFramePr>
        <p:xfrm>
          <a:off x="1142976" y="2071678"/>
          <a:ext cx="6310314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pp.userapi.com/c851332/v851332208/14542f/c_dEEz4wox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192867"/>
              </p:ext>
            </p:extLst>
          </p:nvPr>
        </p:nvGraphicFramePr>
        <p:xfrm>
          <a:off x="428596" y="1571612"/>
          <a:ext cx="8391876" cy="3590782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575452"/>
                <a:gridCol w="1211026"/>
                <a:gridCol w="1143008"/>
                <a:gridCol w="1462390"/>
              </a:tblGrid>
              <a:tr h="612743"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План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Факт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Исполнение(%)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42522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ВСЕГО</a:t>
                      </a:r>
                      <a:endParaRPr lang="ru-RU" sz="1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29 772,04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29 772,04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280044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Общегосударственные вопросы </a:t>
                      </a:r>
                      <a:endParaRPr lang="ru-RU" sz="1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7 910,96</a:t>
                      </a:r>
                      <a:endParaRPr lang="ru-RU" b="1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7 910,96</a:t>
                      </a:r>
                      <a:endParaRPr lang="ru-RU" b="1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42912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Национальная оборона</a:t>
                      </a:r>
                      <a:endParaRPr lang="ru-RU" sz="1800" b="1" kern="1200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347,23</a:t>
                      </a:r>
                      <a:endParaRPr lang="ru-RU" b="1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347,23</a:t>
                      </a:r>
                      <a:endParaRPr lang="ru-RU" b="1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ru-RU" b="1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696682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Национальная безопасность и правоохранительная деятельность</a:t>
                      </a:r>
                      <a:endParaRPr lang="ru-RU" sz="1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589,06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589,06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577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Национальная</a:t>
                      </a:r>
                      <a:r>
                        <a:rPr lang="ru-RU" sz="1800" b="1" kern="1200" baseline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экономика</a:t>
                      </a:r>
                      <a:endParaRPr lang="ru-RU" sz="1800" b="1" kern="1200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137,52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137,52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50139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Благоустройство</a:t>
                      </a:r>
                      <a:endParaRPr lang="ru-RU" sz="1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20 337,27</a:t>
                      </a:r>
                      <a:endParaRPr lang="ru-RU" b="1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20 337,27</a:t>
                      </a:r>
                      <a:endParaRPr lang="ru-RU" b="1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50139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Культура</a:t>
                      </a:r>
                      <a:endParaRPr lang="ru-RU" sz="1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450,00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450,00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5536" y="188640"/>
            <a:ext cx="8352928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СТРУКТУРА И ОБЪЕМ РАСХОДОВ </a:t>
            </a:r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БЮДЖЕТА МО ЖЕЛЕЗНОДОРОЖНЕНСКОЕ СЕЛЬСКОЕ ПОСЕЛЕНИЕ </a:t>
            </a:r>
          </a:p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 2024 </a:t>
            </a:r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ГОД (ТЫС.РУБ.)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pp.userapi.com/c851332/v851332208/14542f/c_dEEz4wox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8126" y="1"/>
            <a:ext cx="9045874" cy="129266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РАСХОДЫ БЮДЖЕТА ПОСЕЛЕНИЯ В РАМКАХ МУНИЦИПАЛЬНЫХ  ЦЕЛЕВЫХ ПРОГРАММ ЗА </a:t>
            </a:r>
            <a:r>
              <a:rPr lang="ru-RU" sz="2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2024 </a:t>
            </a:r>
            <a:r>
              <a:rPr lang="ru-RU" sz="2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ГОД (ТЫС.РУБ.)</a:t>
            </a:r>
            <a:endParaRPr lang="ru-RU" sz="2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864758"/>
              </p:ext>
            </p:extLst>
          </p:nvPr>
        </p:nvGraphicFramePr>
        <p:xfrm>
          <a:off x="179512" y="1117808"/>
          <a:ext cx="8784976" cy="53206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6192688"/>
                <a:gridCol w="1008112"/>
                <a:gridCol w="1008112"/>
                <a:gridCol w="576064"/>
              </a:tblGrid>
              <a:tr h="366976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Наименование программ</a:t>
                      </a:r>
                      <a:endParaRPr lang="ru-RU" sz="15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План</a:t>
                      </a:r>
                      <a:endParaRPr lang="ru-RU" sz="15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Факт</a:t>
                      </a:r>
                      <a:endParaRPr lang="ru-RU" sz="15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%</a:t>
                      </a:r>
                      <a:endParaRPr lang="ru-RU" sz="15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0384"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ВСЕГО ПО ПРОГРАММАМ</a:t>
                      </a:r>
                      <a:endParaRPr lang="ru-RU" sz="15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29 302,50</a:t>
                      </a:r>
                      <a:endParaRPr lang="ru-RU" sz="1500" b="1" i="0" u="none" strike="noStrike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29 302,50</a:t>
                      </a:r>
                      <a:endParaRPr lang="ru-RU" sz="1500" b="1" i="0" u="none" strike="noStrike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100</a:t>
                      </a:r>
                      <a:endParaRPr lang="ru-RU" sz="15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72048"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«Обеспечение эффективности деятельности</a:t>
                      </a:r>
                      <a:r>
                        <a:rPr lang="ru-RU" sz="1500" b="1" baseline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органов местного самоуправления</a:t>
                      </a:r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»</a:t>
                      </a:r>
                      <a:endParaRPr lang="ru-RU" sz="15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4 579,65</a:t>
                      </a:r>
                      <a:endParaRPr lang="ru-RU" sz="1500" b="1" i="0" u="none" strike="noStrike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4 579,65</a:t>
                      </a:r>
                      <a:endParaRPr lang="ru-RU" sz="1500" b="1" i="0" u="none" strike="noStrike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100</a:t>
                      </a:r>
                      <a:endParaRPr lang="ru-RU" sz="15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99472"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«Управление муниципальным имуществом Железнодорожненского сельского поселения»</a:t>
                      </a:r>
                      <a:endParaRPr lang="ru-RU" sz="15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2 905,44</a:t>
                      </a:r>
                      <a:endParaRPr lang="ru-RU" sz="1500" b="1" i="0" u="none" strike="noStrike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2 905,44</a:t>
                      </a:r>
                      <a:endParaRPr lang="ru-RU" sz="1500" b="1" i="0" u="none" strike="noStrike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100</a:t>
                      </a:r>
                      <a:endParaRPr lang="ru-RU" sz="15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97120"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«Участие в предупреждении и ликвидации</a:t>
                      </a:r>
                      <a:r>
                        <a:rPr lang="ru-RU" sz="1500" b="1" baseline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последствий  чрезвычайных ситуаций в границах Железнодорожненского сельского поселения»</a:t>
                      </a:r>
                      <a:endParaRPr lang="ru-RU" sz="15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589,06</a:t>
                      </a:r>
                      <a:endParaRPr lang="ru-RU" sz="1500" b="1" i="0" u="none" strike="noStrike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589,06</a:t>
                      </a:r>
                      <a:endParaRPr lang="ru-RU" sz="1500" b="1" i="0" u="none" strike="noStrike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100</a:t>
                      </a:r>
                      <a:endParaRPr lang="ru-RU" sz="15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103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«Благоустройство территории Железнодорожненского сельского поселения»</a:t>
                      </a:r>
                      <a:endParaRPr lang="ru-RU" sz="1500" b="1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12 679,52</a:t>
                      </a:r>
                      <a:endParaRPr lang="ru-RU" sz="1500" b="1" i="0" u="none" strike="noStrike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12 679,52</a:t>
                      </a:r>
                      <a:endParaRPr lang="ru-RU" sz="1500" b="1" i="0" u="none" strike="noStrike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100</a:t>
                      </a:r>
                      <a:endParaRPr lang="ru-RU" sz="15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5944"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«Развитие культуры в Железнодорожненском сельском</a:t>
                      </a:r>
                      <a:r>
                        <a:rPr lang="ru-RU" sz="1500" b="1" baseline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поселении»</a:t>
                      </a:r>
                      <a:endParaRPr lang="ru-RU" sz="15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450,00</a:t>
                      </a:r>
                      <a:endParaRPr lang="ru-RU" sz="1500" b="1" i="0" u="none" strike="noStrike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450,00</a:t>
                      </a:r>
                      <a:endParaRPr lang="ru-RU" sz="1500" b="1" i="0" u="none" strike="noStrike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100</a:t>
                      </a:r>
                      <a:endParaRPr lang="ru-RU" sz="15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60608"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«Формирование современной городской среды </a:t>
                      </a:r>
                      <a:r>
                        <a:rPr lang="ru-RU" sz="1500" b="1" baseline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на территории муниципального образования Железнодорожненское сельское поселение Бахчисарайского района РК»</a:t>
                      </a:r>
                      <a:endParaRPr lang="ru-RU" sz="15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4 678,61</a:t>
                      </a:r>
                      <a:endParaRPr lang="ru-RU" sz="1500" b="1" i="0" u="none" strike="noStrike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4 678,61</a:t>
                      </a:r>
                      <a:endParaRPr lang="ru-RU" sz="1500" b="1" i="0" u="none" strike="noStrike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100</a:t>
                      </a:r>
                      <a:endParaRPr lang="ru-RU" sz="15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8680"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«Проведение выборов на территории Железнодорожненского сельского поселения Бахчисарайского района Республики Крым»</a:t>
                      </a:r>
                      <a:endParaRPr lang="ru-RU" sz="15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441,09</a:t>
                      </a:r>
                      <a:endParaRPr lang="ru-RU" sz="1500" b="1" i="0" u="none" strike="noStrike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441,09</a:t>
                      </a:r>
                      <a:endParaRPr lang="ru-RU" sz="1500" b="1" i="0" u="none" strike="noStrike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100</a:t>
                      </a:r>
                      <a:endParaRPr lang="ru-RU" sz="15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60608"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«Реализация проектов инициативного бюджетирования на территории Железнодорожненского сельского поселения Бахчисарайского района Республики Крым»</a:t>
                      </a:r>
                      <a:endParaRPr lang="ru-RU" sz="15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2 979,13</a:t>
                      </a:r>
                      <a:endParaRPr lang="ru-RU" sz="1500" b="1" i="0" u="none" strike="noStrike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i="0" u="none" strike="noStrike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2 979,13</a:t>
                      </a:r>
                      <a:endParaRPr lang="ru-RU" sz="1500" b="1" i="0" u="none" strike="noStrike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100</a:t>
                      </a:r>
                      <a:endParaRPr lang="ru-RU" sz="15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3206</TotalTime>
  <Words>472</Words>
  <Application>Microsoft Office PowerPoint</Application>
  <PresentationFormat>Экран (4:3)</PresentationFormat>
  <Paragraphs>173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Бюджет для граждан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Семейка Соитовых!</dc:creator>
  <cp:lastModifiedBy>user</cp:lastModifiedBy>
  <cp:revision>64</cp:revision>
  <dcterms:created xsi:type="dcterms:W3CDTF">2018-03-07T10:41:26Z</dcterms:created>
  <dcterms:modified xsi:type="dcterms:W3CDTF">2025-04-18T10:41:22Z</dcterms:modified>
</cp:coreProperties>
</file>