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619" autoAdjust="0"/>
  </p:normalViewPr>
  <p:slideViewPr>
    <p:cSldViewPr>
      <p:cViewPr>
        <p:scale>
          <a:sx n="100" d="100"/>
          <a:sy n="100" d="100"/>
        </p:scale>
        <p:origin x="-1176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805579054869106E-2"/>
          <c:y val="0.13498924142285187"/>
          <c:w val="0.94842958990282755"/>
          <c:h val="0.8210289535512822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Сумма,тыс.руб.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19,78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5,03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8,41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mtClean="0"/>
                      <a:t>12,48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21,10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0%" sourceLinked="0"/>
            <c:txPr>
              <a:bodyPr/>
              <a:lstStyle/>
              <a:p>
                <a:pPr>
                  <a:defRPr i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ЕСХН</c:v>
                </c:pt>
                <c:pt idx="2">
                  <c:v>Налог на имущество</c:v>
                </c:pt>
                <c:pt idx="3">
                  <c:v>Земельный Налог</c:v>
                </c:pt>
                <c:pt idx="4">
                  <c:v>Аренда имущества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2974.11</c:v>
                </c:pt>
                <c:pt idx="1">
                  <c:v>757.76</c:v>
                </c:pt>
                <c:pt idx="2">
                  <c:v>1265.5</c:v>
                </c:pt>
                <c:pt idx="3">
                  <c:v>1878.62</c:v>
                </c:pt>
                <c:pt idx="4">
                  <c:v>3175.03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legendEntry>
        <c:idx val="0"/>
        <c:txPr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i="1" u="none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"/>
          <c:w val="0.96410173857050874"/>
          <c:h val="0.225872595246448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204A1-B4CA-4658-BB1F-8C6B5D65DAB4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C0B3A-CA8A-4148-97A6-943B12B637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620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C0B3A-CA8A-4148-97A6-943B12B6375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8701B-752D-4BE0-9DF8-2D3459FB12D5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414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9BB139F-93F5-4090-AFE7-06783AD71040}" type="datetimeFigureOut">
              <a:rPr lang="ru-RU" smtClean="0"/>
              <a:pPr/>
              <a:t>29.04.2026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4E48856-594E-44BC-8A93-E3928D20CA7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000372"/>
            <a:ext cx="9144000" cy="2214578"/>
          </a:xfrm>
          <a:noFill/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>
            <a:normAutofit fontScale="47500" lnSpcReduction="2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3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cs typeface="FrankRuehl" pitchFamily="34" charset="-79"/>
              </a:rPr>
              <a:t>Проект  бюджета муниципального образования Железнодорожненское сельское поселение Бахчисарайского района Республики Крым</a:t>
            </a:r>
          </a:p>
          <a:p>
            <a:pPr algn="ctr"/>
            <a:r>
              <a:rPr lang="ru-RU" sz="53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cs typeface="FrankRuehl" pitchFamily="34" charset="-79"/>
              </a:rPr>
              <a:t>на </a:t>
            </a:r>
            <a:r>
              <a:rPr lang="ru-RU" sz="53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cs typeface="FrankRuehl" pitchFamily="34" charset="-79"/>
              </a:rPr>
              <a:t>2026 </a:t>
            </a:r>
            <a:r>
              <a:rPr lang="ru-RU" sz="53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cs typeface="FrankRuehl" pitchFamily="34" charset="-79"/>
              </a:rPr>
              <a:t>год и на плановый период </a:t>
            </a:r>
          </a:p>
          <a:p>
            <a:pPr algn="ctr"/>
            <a:r>
              <a:rPr lang="ru-RU" sz="53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cs typeface="FrankRuehl" pitchFamily="34" charset="-79"/>
              </a:rPr>
              <a:t>2027 </a:t>
            </a:r>
            <a:r>
              <a:rPr lang="ru-RU" sz="53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cs typeface="FrankRuehl" pitchFamily="34" charset="-79"/>
              </a:rPr>
              <a:t>и </a:t>
            </a:r>
            <a:r>
              <a:rPr lang="ru-RU" sz="53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cs typeface="FrankRuehl" pitchFamily="34" charset="-79"/>
              </a:rPr>
              <a:t>2028 </a:t>
            </a:r>
            <a:r>
              <a:rPr lang="ru-RU" sz="53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Georgia" pitchFamily="18" charset="0"/>
                <a:cs typeface="FrankRuehl" pitchFamily="34" charset="-79"/>
              </a:rPr>
              <a:t>годов</a:t>
            </a:r>
          </a:p>
          <a:p>
            <a:endParaRPr lang="ru-RU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38067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(материалы подготовлены с учетом приказа Минфина России от 22.09.2015   № 145н </a:t>
            </a:r>
          </a:p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itchFamily="18" charset="0"/>
              </a:rPr>
              <a:t>«Об утверждении методических рекомендаций по представлению бюджетов субъектов Российской Федерации и местных бюджетов и отчетов об их исполнении в доступной для граждан форме»)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85728"/>
            <a:ext cx="9144000" cy="249299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Arial" pitchFamily="34" charset="0"/>
              </a:rPr>
              <a:t>Бюджет для граждан</a:t>
            </a:r>
            <a:endParaRPr lang="ru-RU" sz="7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900igr.net/up/datas/261044/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Надеемся на дальнейшее сотрудничество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96136" y="260648"/>
            <a:ext cx="309634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0034" y="2643182"/>
            <a:ext cx="2232248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Прогноз социально-экономического развития Железнодорожненского сельского поселения</a:t>
            </a:r>
          </a:p>
          <a:p>
            <a:pPr lvl="0"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2026-2028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</a:p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86512" y="2643182"/>
            <a:ext cx="2304256" cy="288032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направления бюджетной и налоговой политики Железнодорожненского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поселения</a:t>
            </a:r>
          </a:p>
          <a:p>
            <a:pPr lvl="0"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2026-2028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годы </a:t>
            </a:r>
          </a:p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500430" y="2643182"/>
            <a:ext cx="2088232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Железнодорожненского сельского поселения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0" y="0"/>
            <a:ext cx="8964488" cy="144016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проекта бюджета муниципального образования Железнодорожненское сельское поселение Бахчисарайского района Республики </a:t>
            </a:r>
            <a:r>
              <a:rPr lang="ru-RU" sz="2000" b="1" i="1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рым</a:t>
            </a:r>
            <a:b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 </a:t>
            </a:r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2027 </a:t>
            </a:r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2028 </a:t>
            </a:r>
            <a:r>
              <a:rPr lang="ru-RU" sz="20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1000100" y="1428736"/>
            <a:ext cx="1285884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4000496" y="1428736"/>
            <a:ext cx="1285884" cy="1143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6929454" y="1428736"/>
            <a:ext cx="1214446" cy="12144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https://ds20.edusev.ru/uploads/700/689/section/30545/wise-owl.png?15537788091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14794"/>
            <a:ext cx="1863460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6619" y="0"/>
            <a:ext cx="92106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571612"/>
            <a:ext cx="9144000" cy="51398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90488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tka Subheading" pitchFamily="2" charset="0"/>
              </a:rPr>
              <a:t>Повышение эффективности бюджетной политики;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tka Subheading" pitchFamily="2" charset="0"/>
              </a:rPr>
              <a:t>Соответствие финансовых возможностей   Железнодорожненского сельского поселения ключевым  направлениям развития;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tka Subheading" pitchFamily="2" charset="0"/>
              </a:rPr>
              <a:t>Повышение роли бюджетной политики для поддержки экономического роста;</a:t>
            </a:r>
          </a:p>
          <a:p>
            <a:pPr marL="273050" indent="-273050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tka Subheading" pitchFamily="2" charset="0"/>
              </a:rPr>
              <a:t>Повышение прозрачности и открытости бюджетного     процесса;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itka Subheading" pitchFamily="2" charset="0"/>
              </a:rPr>
              <a:t>Обеспечение устойчивости и сбалансированности бюджетной системы в целях гарантированного исполнения действующих и принимаемых расходных обязательств;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Обеспечение своевременных расчетов по заключенным муниципальным контрактам ;</a:t>
            </a:r>
          </a:p>
          <a:p>
            <a:pPr marL="269875" indent="-269875">
              <a:buFont typeface="Wingdings" pitchFamily="2" charset="2"/>
              <a:buChar char="ü"/>
            </a:pPr>
            <a:r>
              <a:rPr lang="ru-RU" sz="2200" b="1" i="1" dirty="0" smtClean="0">
                <a:ln w="12700">
                  <a:solidFill>
                    <a:srgbClr val="00B05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Своевременное исполнение долговых обязательств.</a:t>
            </a:r>
            <a:endParaRPr lang="ru-RU" sz="2200" b="1" i="1" spc="50" dirty="0" smtClean="0">
              <a:ln w="12700">
                <a:solidFill>
                  <a:srgbClr val="00B050"/>
                </a:solidFill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Sitka Subheading" pitchFamily="2" charset="0"/>
            </a:endParaRPr>
          </a:p>
          <a:p>
            <a:pPr>
              <a:buFont typeface="Wingdings" pitchFamily="2" charset="2"/>
              <a:buChar char="ü"/>
            </a:pP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-169276"/>
            <a:ext cx="91440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1" u="none" strike="noStrike" spc="50" normalizeH="0" baseline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Проект бюджета муниципального образования Железнодорожненское сельское поселение Бахчисарайского района на </a:t>
            </a:r>
            <a:r>
              <a:rPr kumimoji="0" lang="ru-RU" sz="2200" b="1" i="1" u="none" strike="noStrike" spc="50" normalizeH="0" baseline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2026 </a:t>
            </a:r>
            <a:r>
              <a:rPr kumimoji="0" lang="ru-RU" sz="2200" b="1" i="1" u="none" strike="noStrike" spc="50" normalizeH="0" baseline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год и на плановый период </a:t>
            </a:r>
            <a:r>
              <a:rPr kumimoji="0" lang="ru-RU" sz="2200" b="1" i="1" u="none" strike="noStrike" spc="50" normalizeH="0" baseline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2027 </a:t>
            </a:r>
            <a:r>
              <a:rPr kumimoji="0" lang="ru-RU" sz="2200" b="1" i="1" u="none" strike="noStrike" spc="50" normalizeH="0" baseline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ru-RU" sz="2200" b="1" i="1" u="none" strike="noStrike" spc="50" normalizeH="0" baseline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2028 </a:t>
            </a:r>
            <a:r>
              <a:rPr kumimoji="0" lang="ru-RU" sz="2200" b="1" i="1" u="none" strike="noStrike" spc="50" normalizeH="0" baseline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Times New Roman" pitchFamily="18" charset="0"/>
                <a:cs typeface="Times New Roman" pitchFamily="18" charset="0"/>
              </a:rPr>
              <a:t>годов направлен на решение следующих ключевых задач:</a:t>
            </a:r>
            <a:endParaRPr kumimoji="0" lang="ru-RU" sz="2200" b="1" i="1" u="none" strike="noStrike" spc="50" normalizeH="0" baseline="0" dirty="0" smtClean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Ebrima" pitchFamily="2" charset="0"/>
                <a:cs typeface="Times New Roman" pitchFamily="18" charset="0"/>
              </a:rPr>
              <a:t>Участие граждан в бюджетном процессе</a:t>
            </a:r>
            <a:endParaRPr lang="ru-RU" sz="3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Ebrima" pitchFamily="2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5816" y="1124744"/>
            <a:ext cx="6048672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Помогают формировать доходную часть бюджета (например, налог на доходы физических лиц)</a:t>
            </a:r>
            <a:endParaRPr lang="ru-RU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5380672"/>
            <a:ext cx="5940152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Получает социальные гарантии - расходная часть бюджета (благоустройство, культура, здравоохранение, социальная поддержка и др.) </a:t>
            </a:r>
            <a:endParaRPr lang="ru-RU" b="1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995936" y="3068960"/>
            <a:ext cx="3744416" cy="136815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Бюджет</a:t>
            </a: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3347864" y="2132856"/>
            <a:ext cx="4959432" cy="864096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31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</a:rPr>
              <a:t>Как налогоплательщик</a:t>
            </a:r>
            <a:endParaRPr lang="ru-RU" sz="1600" b="1" dirty="0">
              <a:ln w="31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3714744" y="4500570"/>
            <a:ext cx="4392488" cy="86409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</a:rPr>
              <a:t>Как получатель социальных гарантий </a:t>
            </a:r>
            <a:endParaRPr lang="ru-RU" sz="16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/>
              </a:solidFill>
            </a:endParaRPr>
          </a:p>
        </p:txBody>
      </p:sp>
      <p:pic>
        <p:nvPicPr>
          <p:cNvPr id="2050" name="Picture 2" descr="C:\Users\Хеда\Desktop\tsjr6cNuf_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3357554" cy="3205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000760" y="3071810"/>
            <a:ext cx="2928958" cy="164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143240" y="2428868"/>
            <a:ext cx="2857520" cy="164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282" y="1785926"/>
            <a:ext cx="2928958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https://cs.chynga-changa-ek.ru/DwABAIQAzQPUAc0CEv_D-w8/Uqn7JOMSU0n8Ll52iT97PA/sv/image/3a/48/c3/296275/2/5260.png?14583060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00306"/>
            <a:ext cx="9144000" cy="435769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 rot="10800000" flipV="1">
            <a:off x="0" y="-403956"/>
            <a:ext cx="9144000" cy="27853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500" b="1" cap="none" spc="0" dirty="0" smtClean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+mj-lt"/>
              </a:rPr>
              <a:t>Основные характеристики бюджета муниципального образования Железнодорожненское сельское поселение на </a:t>
            </a:r>
            <a:r>
              <a:rPr lang="ru-RU" sz="3500" b="1" cap="none" spc="0" dirty="0" smtClean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+mj-lt"/>
              </a:rPr>
              <a:t>2026-2028 </a:t>
            </a:r>
            <a:r>
              <a:rPr lang="ru-RU" sz="3500" b="1" cap="none" spc="0" dirty="0" smtClean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+mj-lt"/>
              </a:rPr>
              <a:t>годы (тыс.руб.)</a:t>
            </a:r>
            <a:endParaRPr lang="ru-RU" sz="3500" b="1" cap="none" spc="0" dirty="0">
              <a:ln w="3155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857365"/>
            <a:ext cx="3286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2026 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</a:t>
            </a:r>
          </a:p>
          <a:p>
            <a:pPr algn="ctr"/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Доходы – 16 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933,70</a:t>
            </a:r>
            <a:endParaRPr lang="ru-RU" sz="22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Расходы – 16 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933,70</a:t>
            </a:r>
            <a:endParaRPr lang="ru-RU" sz="2200" b="1" i="1" dirty="0" smtClean="0"/>
          </a:p>
          <a:p>
            <a:pPr algn="ctr"/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364" y="2571744"/>
            <a:ext cx="30838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2027 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</a:t>
            </a:r>
          </a:p>
          <a:p>
            <a:pPr algn="ctr"/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Доходы – </a:t>
            </a:r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19 435,86</a:t>
            </a:r>
            <a:endParaRPr lang="ru-RU" sz="21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Расходы – </a:t>
            </a:r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19 435,86</a:t>
            </a:r>
            <a:endParaRPr lang="ru-RU" sz="21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8144" y="3212976"/>
            <a:ext cx="30963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2028 </a:t>
            </a:r>
            <a:r>
              <a:rPr lang="ru-RU" sz="2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</a:t>
            </a:r>
          </a:p>
          <a:p>
            <a:pPr algn="ctr"/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Доходы – </a:t>
            </a:r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18 224,96</a:t>
            </a:r>
            <a:endParaRPr lang="ru-RU" sz="2100" b="1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Расходы – </a:t>
            </a:r>
            <a:r>
              <a:rPr lang="ru-RU" sz="21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18 224,96</a:t>
            </a:r>
            <a:endParaRPr lang="ru-RU" sz="2100" b="1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24744"/>
          </a:xfrm>
        </p:spPr>
        <p:txBody>
          <a:bodyPr>
            <a:noAutofit/>
          </a:bodyPr>
          <a:lstStyle/>
          <a:p>
            <a:pPr algn="ctr" defTabSz="930275"/>
            <a:r>
              <a:rPr lang="ru-RU" sz="2400" b="1" i="1" cap="none" dirty="0" smtClean="0">
                <a:ln w="1905">
                  <a:solidFill>
                    <a:srgbClr val="FFC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Объем поступлений доходов в бюджет муниципального образования </a:t>
            </a:r>
            <a:br>
              <a:rPr lang="ru-RU" sz="2400" b="1" i="1" cap="none" dirty="0" smtClean="0">
                <a:ln w="1905">
                  <a:solidFill>
                    <a:srgbClr val="FFC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i="1" cap="none" dirty="0" smtClean="0">
                <a:ln w="1905">
                  <a:solidFill>
                    <a:srgbClr val="FFC00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Железнодорожненское сельское поселение </a:t>
            </a:r>
            <a:endParaRPr lang="ru-RU" sz="2400" b="1" i="1" cap="none" dirty="0">
              <a:ln w="1905">
                <a:solidFill>
                  <a:srgbClr val="FFC000"/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992137"/>
              </p:ext>
            </p:extLst>
          </p:nvPr>
        </p:nvGraphicFramePr>
        <p:xfrm>
          <a:off x="0" y="980728"/>
          <a:ext cx="9144000" cy="58056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649952"/>
                <a:gridCol w="1060564"/>
                <a:gridCol w="1179871"/>
                <a:gridCol w="1253613"/>
              </a:tblGrid>
              <a:tr h="149736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0" i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дохода</a:t>
                      </a:r>
                      <a:endParaRPr lang="ru-RU" sz="2000" b="0" i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0" i="1" cap="none" spc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Сумма,</a:t>
                      </a:r>
                      <a:r>
                        <a:rPr lang="ru-RU" sz="1800" b="0" i="1" cap="none" spc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тыс. руб.</a:t>
                      </a:r>
                      <a:endParaRPr lang="ru-RU" sz="1800" b="0" i="1" cap="none" spc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3213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2026 </a:t>
                      </a:r>
                      <a:r>
                        <a:rPr lang="ru-RU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г.</a:t>
                      </a:r>
                      <a:endParaRPr lang="ru-RU" sz="1600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2027 </a:t>
                      </a:r>
                      <a:r>
                        <a:rPr lang="ru-RU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г.</a:t>
                      </a:r>
                      <a:endParaRPr lang="ru-RU" sz="1600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2028 </a:t>
                      </a:r>
                      <a:r>
                        <a:rPr lang="ru-RU" sz="16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г.</a:t>
                      </a:r>
                      <a:endParaRPr lang="ru-RU" sz="1600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292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Налог на доходы физических лиц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2 </a:t>
                      </a:r>
                      <a:r>
                        <a:rPr lang="ru-RU" sz="1400" i="1" dirty="0" smtClean="0"/>
                        <a:t>974,11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baseline="0" dirty="0" smtClean="0"/>
                        <a:t>3 229,88</a:t>
                      </a:r>
                      <a:endParaRPr lang="ru-RU" sz="1400" b="1" i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3 481,81</a:t>
                      </a:r>
                      <a:endParaRPr lang="ru-RU" sz="1400" b="0" i="1" dirty="0"/>
                    </a:p>
                  </a:txBody>
                  <a:tcPr/>
                </a:tc>
              </a:tr>
              <a:tr h="292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Единый сельскохозяйственный налог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757,76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800,95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846,61</a:t>
                      </a:r>
                      <a:endParaRPr lang="ru-RU" sz="1400" b="0" i="1" dirty="0"/>
                    </a:p>
                  </a:txBody>
                  <a:tcPr/>
                </a:tc>
              </a:tr>
              <a:tr h="301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/>
                        <a:t>Налог на имущество физических лиц</a:t>
                      </a:r>
                      <a:endParaRPr lang="ru-RU" sz="1400" b="1" i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1 265,50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1 392,05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1 531,25</a:t>
                      </a:r>
                      <a:endParaRPr lang="ru-RU" sz="1400" b="0" i="1" dirty="0"/>
                    </a:p>
                  </a:txBody>
                  <a:tcPr/>
                </a:tc>
              </a:tr>
              <a:tr h="292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Земельный налог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 </a:t>
                      </a:r>
                      <a:r>
                        <a:rPr lang="ru-RU" sz="1400" i="1" dirty="0" smtClean="0"/>
                        <a:t>878,62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1 965,84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2 057,32</a:t>
                      </a:r>
                      <a:endParaRPr lang="ru-RU" sz="1400" b="0" i="1" dirty="0"/>
                    </a:p>
                  </a:txBody>
                  <a:tcPr/>
                </a:tc>
              </a:tr>
              <a:tr h="496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Доходы от аренды за земли</a:t>
                      </a:r>
                      <a:r>
                        <a:rPr kumimoji="0" lang="ru-RU" sz="1400" i="1" kern="1200" baseline="0" dirty="0" smtClean="0"/>
                        <a:t> и имущество,</a:t>
                      </a:r>
                      <a:r>
                        <a:rPr kumimoji="0" lang="ru-RU" sz="1400" i="1" kern="1200" dirty="0" smtClean="0"/>
                        <a:t> находящихся в муниципальной собственности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2 </a:t>
                      </a:r>
                      <a:r>
                        <a:rPr lang="ru-RU" sz="1400" i="1" dirty="0" smtClean="0"/>
                        <a:t>522,73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2 533,48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2 634,82</a:t>
                      </a:r>
                      <a:endParaRPr lang="ru-RU" sz="1400" b="0" i="1" dirty="0"/>
                    </a:p>
                  </a:txBody>
                  <a:tcPr/>
                </a:tc>
              </a:tr>
              <a:tr h="7010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Прочие доходы от использования имущества и прав, находящихся в государственной и муниципальной собственности</a:t>
                      </a:r>
                      <a:endParaRPr lang="ru-RU" sz="1400" b="1" i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652,30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678,40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705,50</a:t>
                      </a:r>
                      <a:endParaRPr lang="ru-RU" sz="1400" b="0" i="1" dirty="0"/>
                    </a:p>
                  </a:txBody>
                  <a:tcPr/>
                </a:tc>
              </a:tr>
              <a:tr h="506303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1" dirty="0" smtClean="0">
                          <a:latin typeface="+mn-lt"/>
                          <a:ea typeface="Times New Roman"/>
                          <a:cs typeface="Times New Roman"/>
                        </a:rPr>
                        <a:t>Доходы от продажи материальных и нематериальных активов</a:t>
                      </a:r>
                      <a:endParaRPr lang="ru-RU" sz="1400" b="0" i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5 </a:t>
                      </a:r>
                      <a:r>
                        <a:rPr lang="ru-RU" sz="1400" b="0" i="1" dirty="0" smtClean="0"/>
                        <a:t>000,00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5 000,00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5 000,00</a:t>
                      </a:r>
                      <a:endParaRPr lang="ru-RU" sz="1400" b="0" i="1" dirty="0"/>
                    </a:p>
                  </a:txBody>
                  <a:tcPr/>
                </a:tc>
              </a:tr>
              <a:tr h="30183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i="1" dirty="0"/>
                        <a:t>Дотации на выравнивание бюджетной обеспеченности</a:t>
                      </a:r>
                      <a:endParaRPr lang="ru-RU" sz="1400" b="1" i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1</a:t>
                      </a:r>
                      <a:r>
                        <a:rPr lang="ru-RU" sz="1400" b="0" i="1" baseline="0" dirty="0" smtClean="0"/>
                        <a:t> </a:t>
                      </a:r>
                      <a:r>
                        <a:rPr lang="ru-RU" sz="1400" b="0" i="1" baseline="0" dirty="0" smtClean="0"/>
                        <a:t>300,90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1 188,26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1 148,53</a:t>
                      </a:r>
                      <a:endParaRPr lang="ru-RU" sz="1400" b="0" i="1" dirty="0"/>
                    </a:p>
                  </a:txBody>
                  <a:tcPr/>
                </a:tc>
              </a:tr>
              <a:tr h="4411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Прочие</a:t>
                      </a:r>
                      <a:r>
                        <a:rPr lang="ru-RU" sz="1400" i="1" baseline="0" dirty="0" smtClean="0"/>
                        <a:t> субсидии бюджетам сельских поселений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0,00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2 000,00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0,00</a:t>
                      </a:r>
                      <a:endParaRPr lang="ru-RU" sz="1400" b="0" i="1" dirty="0"/>
                    </a:p>
                  </a:txBody>
                  <a:tcPr/>
                </a:tc>
              </a:tr>
              <a:tr h="496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Субвенции местным бюджетам на выполнение передаваемых полномочий субъектов Российской Федерации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2,11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2,11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2,11</a:t>
                      </a:r>
                      <a:endParaRPr lang="ru-RU" sz="1400" b="0" i="1" dirty="0"/>
                    </a:p>
                  </a:txBody>
                  <a:tcPr/>
                </a:tc>
              </a:tr>
              <a:tr h="496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kumimoji="0" lang="ru-RU" sz="1400" i="1" kern="1200" dirty="0" smtClean="0"/>
                        <a:t>Субвенции бюджетам на осуществление первичного воинского учета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579,67</a:t>
                      </a:r>
                      <a:endParaRPr lang="ru-RU" sz="14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644,89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817,01</a:t>
                      </a:r>
                      <a:endParaRPr lang="ru-RU" sz="1400" b="0" i="1" dirty="0"/>
                    </a:p>
                  </a:txBody>
                  <a:tcPr/>
                </a:tc>
              </a:tr>
              <a:tr h="2920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Итого</a:t>
                      </a:r>
                      <a:endParaRPr lang="ru-RU" sz="14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i="1" dirty="0" smtClean="0"/>
                        <a:t>16 </a:t>
                      </a:r>
                      <a:r>
                        <a:rPr lang="ru-RU" sz="1400" i="1" dirty="0" smtClean="0"/>
                        <a:t>733,70</a:t>
                      </a:r>
                      <a:endParaRPr lang="ru-RU" sz="14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19 435,86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0" i="1" dirty="0" smtClean="0"/>
                        <a:t>18 224,96</a:t>
                      </a:r>
                      <a:endParaRPr lang="ru-RU" sz="1400" b="0" i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28" name="Picture 8" descr="http://www.playcast.ru/uploads/2016/10/30/2035405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908720"/>
            <a:ext cx="1466163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1143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Times New Roman" pitchFamily="18" charset="0"/>
              </a:rPr>
            </a:b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Times New Roman" pitchFamily="18" charset="0"/>
              </a:rPr>
              <a:t>Структура налоговых и неналоговых доходов бюджета Железнодорожненского сельского поселения на 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Times New Roman" pitchFamily="18" charset="0"/>
              </a:rPr>
              <a:t>2026г</a:t>
            </a:r>
            <a:r>
              <a:rPr lang="ru-RU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ookman Old Style" pitchFamily="18" charset="0"/>
                <a:cs typeface="Times New Roman" pitchFamily="18" charset="0"/>
              </a:rPr>
              <a:t>.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Bookman Old Style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93076413"/>
              </p:ext>
            </p:extLst>
          </p:nvPr>
        </p:nvGraphicFramePr>
        <p:xfrm>
          <a:off x="1763688" y="2132856"/>
          <a:ext cx="6572296" cy="4206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8" name="Picture 4" descr="http://www.idea-5.ru/uploads/image/animation/3D-Women-Coi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114811"/>
            <a:ext cx="2857489" cy="2743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1732662/81b0e74a-9da7-4c40-9635-670bf1fd5dcf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8100"/>
            <a:ext cx="582662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167" y="404664"/>
            <a:ext cx="8712968" cy="980728"/>
          </a:xfrm>
        </p:spPr>
        <p:txBody>
          <a:bodyPr>
            <a:noAutofit/>
          </a:bodyPr>
          <a:lstStyle/>
          <a:p>
            <a:pPr algn="ctr"/>
            <a:r>
              <a:rPr lang="ru-RU" sz="2900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Объем расходов бюджета муниципального образования </a:t>
            </a:r>
            <a:br>
              <a:rPr lang="ru-RU" sz="2900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900" b="1" i="1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Железнодорожненское сельское поселение </a:t>
            </a:r>
            <a:endParaRPr lang="ru-RU" sz="2900" b="1" i="1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156149"/>
              </p:ext>
            </p:extLst>
          </p:nvPr>
        </p:nvGraphicFramePr>
        <p:xfrm>
          <a:off x="179512" y="1556792"/>
          <a:ext cx="8643998" cy="4456127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4608512"/>
                <a:gridCol w="1296144"/>
                <a:gridCol w="1368152"/>
                <a:gridCol w="1371190"/>
              </a:tblGrid>
              <a:tr h="439130">
                <a:tc rowSpan="2">
                  <a:txBody>
                    <a:bodyPr/>
                    <a:lstStyle/>
                    <a:p>
                      <a:pPr algn="ctr"/>
                      <a:endParaRPr lang="ru-RU" sz="2200" i="1" dirty="0" smtClean="0"/>
                    </a:p>
                    <a:p>
                      <a:pPr algn="ctr"/>
                      <a:r>
                        <a:rPr lang="ru-RU" sz="2200" i="1" dirty="0" smtClean="0"/>
                        <a:t>Направление расходов</a:t>
                      </a:r>
                      <a:endParaRPr lang="ru-RU" sz="2200" i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Сумма,  тыс.руб.</a:t>
                      </a:r>
                      <a:endParaRPr lang="ru-RU" sz="200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4391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/>
                        <a:t>2026 </a:t>
                      </a:r>
                      <a:r>
                        <a:rPr lang="ru-RU" sz="2000" b="1" i="1" dirty="0" smtClean="0"/>
                        <a:t>г.</a:t>
                      </a:r>
                      <a:endParaRPr lang="ru-RU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/>
                        <a:t>2027 </a:t>
                      </a:r>
                      <a:r>
                        <a:rPr lang="ru-RU" sz="2000" b="1" i="1" dirty="0" smtClean="0"/>
                        <a:t>г.</a:t>
                      </a:r>
                      <a:endParaRPr lang="ru-RU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i="1" dirty="0" smtClean="0"/>
                        <a:t>2028</a:t>
                      </a:r>
                      <a:r>
                        <a:rPr lang="ru-RU" sz="2000" b="1" i="1" baseline="0" dirty="0" smtClean="0"/>
                        <a:t> </a:t>
                      </a:r>
                      <a:r>
                        <a:rPr lang="ru-RU" sz="2000" b="1" i="1" baseline="0" dirty="0" smtClean="0"/>
                        <a:t>г.</a:t>
                      </a:r>
                      <a:endParaRPr lang="ru-RU" sz="20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5876">
                <a:tc>
                  <a:txBody>
                    <a:bodyPr/>
                    <a:lstStyle/>
                    <a:p>
                      <a:r>
                        <a:rPr kumimoji="0" lang="ru-RU" sz="2000" b="0" i="1" kern="1200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Общегосударственные расходы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6 180,03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baseline="0" dirty="0" smtClean="0"/>
                        <a:t>6 180,53</a:t>
                      </a:r>
                      <a:endParaRPr lang="ru-RU" sz="1800" b="1" i="1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6 181,06</a:t>
                      </a:r>
                      <a:endParaRPr lang="ru-RU" sz="1800" b="1" i="1" dirty="0"/>
                    </a:p>
                  </a:txBody>
                  <a:tcPr/>
                </a:tc>
              </a:tr>
              <a:tr h="309676">
                <a:tc>
                  <a:txBody>
                    <a:bodyPr/>
                    <a:lstStyle/>
                    <a:p>
                      <a:r>
                        <a:rPr kumimoji="0" lang="ru-RU" sz="2000" b="0" i="1" kern="1200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Национальная оборона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579,67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644,89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817,00</a:t>
                      </a:r>
                      <a:endParaRPr lang="ru-RU" sz="1800" b="1" i="1" dirty="0" smtClean="0"/>
                    </a:p>
                  </a:txBody>
                  <a:tcPr/>
                </a:tc>
              </a:tr>
              <a:tr h="347756">
                <a:tc>
                  <a:txBody>
                    <a:bodyPr/>
                    <a:lstStyle/>
                    <a:p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Национальная безопасность и правоохранительная деятельность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341,40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341,40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341,40</a:t>
                      </a:r>
                    </a:p>
                  </a:txBody>
                  <a:tcPr/>
                </a:tc>
              </a:tr>
              <a:tr h="347756">
                <a:tc>
                  <a:txBody>
                    <a:bodyPr/>
                    <a:lstStyle/>
                    <a:p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Национальная экономика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106,0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106,0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 smtClean="0"/>
                        <a:t>106,0</a:t>
                      </a:r>
                      <a:endParaRPr lang="ru-RU" sz="1800" b="1" i="1" dirty="0" smtClean="0"/>
                    </a:p>
                  </a:txBody>
                  <a:tcPr/>
                </a:tc>
              </a:tr>
              <a:tr h="400332">
                <a:tc>
                  <a:txBody>
                    <a:bodyPr/>
                    <a:lstStyle/>
                    <a:p>
                      <a:r>
                        <a:rPr kumimoji="0" lang="ru-RU" sz="2000" b="0" i="1" kern="1200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Жилищно-коммунальное хозяйство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9 076,60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11 093,32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9 259,21</a:t>
                      </a:r>
                      <a:endParaRPr lang="ru-RU" sz="1800" b="1" i="1" dirty="0"/>
                    </a:p>
                  </a:txBody>
                  <a:tcPr/>
                </a:tc>
              </a:tr>
              <a:tr h="258588">
                <a:tc>
                  <a:txBody>
                    <a:bodyPr/>
                    <a:lstStyle/>
                    <a:p>
                      <a:r>
                        <a:rPr kumimoji="0" lang="ru-RU" sz="2000" b="0" i="1" kern="1200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Культура</a:t>
                      </a:r>
                      <a:endParaRPr lang="ru-RU" sz="2000" b="0" i="1" dirty="0">
                        <a:solidFill>
                          <a:schemeClr val="tx1"/>
                        </a:solidFill>
                        <a:effectLst>
                          <a:glow rad="228600">
                            <a:schemeClr val="accent6">
                              <a:satMod val="175000"/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650,0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650,0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650,0</a:t>
                      </a:r>
                      <a:endParaRPr lang="ru-RU" sz="1800" b="1" i="1" dirty="0"/>
                    </a:p>
                  </a:txBody>
                  <a:tcPr/>
                </a:tc>
              </a:tr>
              <a:tr h="393576">
                <a:tc>
                  <a:txBody>
                    <a:bodyPr/>
                    <a:lstStyle/>
                    <a:p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Условно утвержденные</a:t>
                      </a:r>
                      <a:r>
                        <a:rPr lang="ru-RU" sz="2000" b="0" i="1" baseline="0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-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419,72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870,29</a:t>
                      </a:r>
                      <a:endParaRPr lang="ru-RU" sz="1800" b="1" i="1" dirty="0"/>
                    </a:p>
                  </a:txBody>
                  <a:tcPr/>
                </a:tc>
              </a:tr>
              <a:tr h="495295">
                <a:tc>
                  <a:txBody>
                    <a:bodyPr/>
                    <a:lstStyle/>
                    <a:p>
                      <a:r>
                        <a:rPr lang="ru-RU" sz="2000" b="0" i="1" dirty="0" smtClean="0">
                          <a:solidFill>
                            <a:schemeClr val="tx1"/>
                          </a:solidFill>
                          <a:effectLst>
                            <a:glow rad="2286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16 </a:t>
                      </a:r>
                      <a:r>
                        <a:rPr lang="ru-RU" sz="1800" b="1" i="1" dirty="0" smtClean="0"/>
                        <a:t>933,70</a:t>
                      </a:r>
                      <a:endParaRPr lang="ru-RU" sz="1800" b="1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19 435,86</a:t>
                      </a:r>
                      <a:endParaRPr lang="ru-RU" sz="18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1" dirty="0" smtClean="0"/>
                        <a:t>18 224,96</a:t>
                      </a:r>
                      <a:endParaRPr lang="ru-RU" sz="1800" b="1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>
            <a:off x="357158" y="5143512"/>
            <a:ext cx="8215370" cy="128588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avatars.mds.yandex.net/get-pdb/1817937/7b70398c-549c-41df-b069-201564a08004/s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11" name="Горизонтальный свиток 10"/>
          <p:cNvSpPr/>
          <p:nvPr/>
        </p:nvSpPr>
        <p:spPr>
          <a:xfrm>
            <a:off x="179512" y="4286256"/>
            <a:ext cx="8352928" cy="1071570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Горизонтальный свиток 28"/>
          <p:cNvSpPr/>
          <p:nvPr/>
        </p:nvSpPr>
        <p:spPr>
          <a:xfrm>
            <a:off x="251520" y="3214686"/>
            <a:ext cx="8321008" cy="1285884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Горизонтальный свиток 27"/>
          <p:cNvSpPr/>
          <p:nvPr/>
        </p:nvSpPr>
        <p:spPr>
          <a:xfrm>
            <a:off x="179512" y="2357430"/>
            <a:ext cx="8496944" cy="1071570"/>
          </a:xfrm>
          <a:prstGeom prst="horizontalScroll">
            <a:avLst>
              <a:gd name="adj" fmla="val 1122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8161338" algn="l"/>
              </a:tabLst>
            </a:pP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"Благоустройство территории Железнодорожненского сельского поселения Бахчисарайского района Республики Крым» -                                   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9 076,59тыс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 руб.</a:t>
            </a:r>
            <a:endParaRPr lang="ru-RU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Распределение расходов бюджета Железнодорожненского сельского поселения  по муниципальным программам на </a:t>
            </a:r>
            <a:r>
              <a:rPr lang="ru-RU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2026 </a:t>
            </a:r>
            <a:r>
              <a:rPr lang="ru-RU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</a:t>
            </a:r>
            <a:endParaRPr lang="ru-RU" sz="2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51520" y="1214422"/>
            <a:ext cx="8280920" cy="1357322"/>
          </a:xfrm>
          <a:prstGeom prst="horizontalScrol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11560" y="1428736"/>
            <a:ext cx="8175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«Обеспечение эффективности деятельности органов местного самоуправления Железнодорожненского сельского поселения Бахчисарайского района Республики Крым» -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5 124,92тыс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 руб.</a:t>
            </a:r>
            <a:endParaRPr lang="ru-RU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520" y="3357562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«Управление муниципальным имуществом Железнодорожненского сельского поселения Бахчисарайского района Республики Крым» -                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1 146,00 </a:t>
            </a:r>
            <a:r>
              <a:rPr lang="ru-RU" i="1" dirty="0" err="1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тыс.руб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596" y="4500571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«Развитие культуры в Железнодорожненском сельском поселении» -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650,00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тыс.руб.</a:t>
            </a:r>
            <a:endParaRPr lang="ru-RU" i="1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5357826"/>
            <a:ext cx="7962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«Участие в предупреждении и ликвидации последствий чрезвычайных ситуаций в границах Железнодорожненского сельского поселения» </a:t>
            </a:r>
            <a:r>
              <a:rPr lang="ru-RU" i="1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- 341,40 тыс. руб.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1107</TotalTime>
  <Words>625</Words>
  <Application>Microsoft Office PowerPoint</Application>
  <PresentationFormat>Экран (4:3)</PresentationFormat>
  <Paragraphs>145</Paragraphs>
  <Slides>10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Эркер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 поступлений доходов в бюджет муниципального образования  Железнодорожненское сельское поселение </vt:lpstr>
      <vt:lpstr>  Структура налоговых и неналоговых доходов бюджета Железнодорожненского сельского поселения на 2026г.</vt:lpstr>
      <vt:lpstr>Объем расходов бюджета муниципального образования  Железнодорожненское сельское поселение </vt:lpstr>
      <vt:lpstr>Распределение расходов бюджета Железнодорожненского сельского поселения  по муниципальным программам на 2026 год</vt:lpstr>
      <vt:lpstr>Надеемся на дальнейшее сотрудничество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</dc:title>
  <dc:creator>Windows User</dc:creator>
  <cp:lastModifiedBy>user</cp:lastModifiedBy>
  <cp:revision>108</cp:revision>
  <dcterms:created xsi:type="dcterms:W3CDTF">2019-07-17T07:08:10Z</dcterms:created>
  <dcterms:modified xsi:type="dcterms:W3CDTF">2026-04-29T11:10:49Z</dcterms:modified>
</cp:coreProperties>
</file>