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411B"/>
    <a:srgbClr val="4F54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64" autoAdjust="0"/>
  </p:normalViewPr>
  <p:slideViewPr>
    <p:cSldViewPr>
      <p:cViewPr>
        <p:scale>
          <a:sx n="90" d="100"/>
          <a:sy n="90" d="100"/>
        </p:scale>
        <p:origin x="-1476" y="-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r>
              <a:rPr lang="ru-RU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Доходы всего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3534032643297714E-2"/>
                  <c:y val="-0.19290235557872484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>
                        <a:solidFill>
                          <a:srgbClr val="FFFF00"/>
                        </a:solidFill>
                      </a:rPr>
                      <a:t>53 869,32</a:t>
                    </a:r>
                    <a:endParaRPr lang="ru-RU" sz="1600" dirty="0" smtClean="0">
                      <a:solidFill>
                        <a:srgbClr val="FFFF00"/>
                      </a:solidFill>
                    </a:endParaRPr>
                  </a:p>
                  <a:p>
                    <a:endParaRPr lang="en-US" sz="1600" dirty="0">
                      <a:solidFill>
                        <a:srgbClr val="FFFF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092769606795826E-2"/>
                  <c:y val="-0.31742742869839857"/>
                </c:manualLayout>
              </c:layout>
              <c:tx>
                <c:rich>
                  <a:bodyPr/>
                  <a:lstStyle/>
                  <a:p>
                    <a:pPr marL="0" indent="0">
                      <a:tabLst/>
                      <a:defRPr/>
                    </a:pPr>
                    <a:r>
                      <a:rPr lang="ru-RU" sz="1600" dirty="0" smtClean="0">
                        <a:solidFill>
                          <a:srgbClr val="FFFF00"/>
                        </a:solidFill>
                      </a:rPr>
                      <a:t>54 346,71</a:t>
                    </a:r>
                    <a:endParaRPr lang="ru-RU" sz="1600" dirty="0" smtClean="0">
                      <a:solidFill>
                        <a:srgbClr val="FFFF00"/>
                      </a:solidFill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План</c:v>
                </c:pt>
                <c:pt idx="1">
                  <c:v>Факт</c:v>
                </c:pt>
                <c:pt idx="2">
                  <c:v>Категория 3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53869.32</c:v>
                </c:pt>
                <c:pt idx="1">
                  <c:v>54346.71</c:v>
                </c:pt>
                <c:pt idx="2">
                  <c:v>3.5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cylinder"/>
        <c:axId val="337723392"/>
        <c:axId val="337724928"/>
        <c:axId val="0"/>
      </c:bar3DChart>
      <c:catAx>
        <c:axId val="337723392"/>
        <c:scaling>
          <c:orientation val="minMax"/>
        </c:scaling>
        <c:delete val="1"/>
        <c:axPos val="b"/>
        <c:majorTickMark val="none"/>
        <c:minorTickMark val="none"/>
        <c:tickLblPos val="nextTo"/>
        <c:crossAx val="337724928"/>
        <c:crosses val="autoZero"/>
        <c:auto val="1"/>
        <c:lblAlgn val="ctr"/>
        <c:lblOffset val="100"/>
        <c:noMultiLvlLbl val="0"/>
      </c:catAx>
      <c:valAx>
        <c:axId val="3377249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3377233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44941664017703E-2"/>
          <c:y val="0.37852059647693481"/>
          <c:w val="0.86449834587174257"/>
          <c:h val="0.5345853547136735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13,1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48,0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38,9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7143.96</c:v>
                </c:pt>
                <c:pt idx="1">
                  <c:v>26099.26</c:v>
                </c:pt>
                <c:pt idx="2">
                  <c:v>21103.48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6.2582963950599924E-2"/>
          <c:y val="4.5485378167857811E-2"/>
          <c:w val="0.82451003833712522"/>
          <c:h val="0.25937032128705351"/>
        </c:manualLayout>
      </c:layout>
      <c:overlay val="0"/>
      <c:txPr>
        <a:bodyPr/>
        <a:lstStyle/>
        <a:p>
          <a:pPr>
            <a:defRPr b="1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58333769127812E-2"/>
          <c:y val="0.1763129489129657"/>
          <c:w val="0.9541666666666665"/>
          <c:h val="0.65372194881889856"/>
        </c:manualLayout>
      </c:layout>
      <c:bar3D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9583333333333331E-2"/>
                  <c:y val="-0.32500000000000023"/>
                </c:manualLayout>
              </c:layout>
              <c:tx>
                <c:rich>
                  <a:bodyPr/>
                  <a:lstStyle/>
                  <a:p>
                    <a:pPr>
                      <a:defRPr b="1">
                        <a:solidFill>
                          <a:srgbClr val="FFFF00"/>
                        </a:solidFill>
                      </a:defRPr>
                    </a:pPr>
                    <a:r>
                      <a:rPr lang="ru-RU" dirty="0" smtClean="0"/>
                      <a:t>55248,14</a:t>
                    </a:r>
                    <a:endParaRPr lang="en-US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9229585088792727E-2"/>
                  <c:y val="-0.33064391055936171"/>
                </c:manualLayout>
              </c:layout>
              <c:tx>
                <c:rich>
                  <a:bodyPr/>
                  <a:lstStyle/>
                  <a:p>
                    <a:pPr>
                      <a:defRPr b="1">
                        <a:solidFill>
                          <a:srgbClr val="FFFF00"/>
                        </a:solidFill>
                      </a:defRPr>
                    </a:pPr>
                    <a:r>
                      <a:rPr lang="ru-RU" dirty="0" smtClean="0"/>
                      <a:t>55171,17</a:t>
                    </a:r>
                    <a:endParaRPr lang="en-US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rgbClr val="FFFF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#,##0.00</c:formatCode>
                <c:ptCount val="2"/>
                <c:pt idx="0">
                  <c:v>55248.14</c:v>
                </c:pt>
                <c:pt idx="1">
                  <c:v>55171.17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cylinder"/>
        <c:axId val="355644160"/>
        <c:axId val="355645696"/>
        <c:axId val="0"/>
      </c:bar3DChart>
      <c:catAx>
        <c:axId val="35564416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="1">
                <a:solidFill>
                  <a:srgbClr val="FFFF00"/>
                </a:solidFill>
              </a:defRPr>
            </a:pPr>
            <a:endParaRPr lang="ru-RU"/>
          </a:p>
        </c:txPr>
        <c:crossAx val="355645696"/>
        <c:crosses val="autoZero"/>
        <c:auto val="1"/>
        <c:lblAlgn val="ctr"/>
        <c:lblOffset val="100"/>
        <c:noMultiLvlLbl val="0"/>
      </c:catAx>
      <c:valAx>
        <c:axId val="35564569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one"/>
        <c:crossAx val="355644160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2800" b="1">
              <a:solidFill>
                <a:srgbClr val="FFFF00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0.75001</cdr:x>
      <cdr:y>0.08789</cdr:y>
    </cdr:from>
    <cdr:to>
      <cdr:x>0.90357</cdr:x>
      <cdr:y>0.22963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572032" y="357190"/>
          <a:ext cx="936102" cy="576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400" b="1" dirty="0" smtClean="0">
              <a:solidFill>
                <a:srgbClr val="FFFF00"/>
              </a:solidFill>
            </a:rPr>
            <a:t>99,86 </a:t>
          </a:r>
          <a:r>
            <a:rPr lang="ru-RU" sz="2400" b="1" dirty="0" smtClean="0">
              <a:solidFill>
                <a:srgbClr val="FFFF00"/>
              </a:solidFill>
            </a:rPr>
            <a:t>%</a:t>
          </a:r>
          <a:endParaRPr lang="ru-RU" sz="2400" b="1" dirty="0">
            <a:solidFill>
              <a:srgbClr val="FFFF00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pp.userapi.com/c851332/v851332208/14542f/c_dEEz4wox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3284984"/>
            <a:ext cx="8424936" cy="1584176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28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Отчет об исполнении  бюджета </a:t>
            </a:r>
          </a:p>
          <a:p>
            <a:r>
              <a:rPr lang="ru-RU" sz="28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муниципального образования Железнодорожненское сельское поселение Бахчисарайского района Республики Крым </a:t>
            </a:r>
          </a:p>
          <a:p>
            <a:r>
              <a:rPr lang="ru-RU" sz="28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за </a:t>
            </a:r>
            <a:r>
              <a:rPr lang="ru-RU" sz="28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2025 </a:t>
            </a:r>
            <a:r>
              <a:rPr lang="ru-RU" sz="28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год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sz="2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122" name="AutoShape 2" descr="https://lucidgypsy.files.wordpress.com/2013/12/sky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714348" y="1071546"/>
            <a:ext cx="7772400" cy="1470025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6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Бюджет для граждан</a:t>
            </a:r>
            <a:endParaRPr lang="ru-RU" sz="6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pp.userapi.com/c851332/v851332208/14542f/c_dEEz4wox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755576" y="188640"/>
            <a:ext cx="7488832" cy="175432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alt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Уважаемые жители Железнодорожненского сельского поселения!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44824"/>
            <a:ext cx="87129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      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Представляем Вашему вниманию Отчет об исполнении  бюджета муниципального образования Железнодорожненское сельское поселение Бахчисарайского района республики Крым за 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2025 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год.</a:t>
            </a:r>
          </a:p>
          <a:p>
            <a:pPr algn="just"/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Бюджет для граждан нацелен на получение обратной связи от жителей поселения, которых волнуют проблемы муниципальных финансов. Надеемся, что представление бюджета в понятной для жителей форме повысит уровень общественного участия граждан в бюджетном процессе.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pp.userapi.com/c851332/v851332208/14542f/c_dEEz4wox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51520" y="188640"/>
            <a:ext cx="8892480" cy="138499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ОСНОВНЫЕ ПАРАМЕТРЫ ИСПОЛНЕНИЯ  БЮДЖЕТА МО ЖЕЛЕЗНОДОРОЖНЕНСКОЕ СЕЛЬСКОЕ ПОСЕЛЕНИЕ ЗА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2025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ГОД (ТЫС.РУБ.)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746952"/>
              </p:ext>
            </p:extLst>
          </p:nvPr>
        </p:nvGraphicFramePr>
        <p:xfrm>
          <a:off x="1115616" y="1844824"/>
          <a:ext cx="7200800" cy="257316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76963"/>
                <a:gridCol w="1538035"/>
                <a:gridCol w="1383704"/>
                <a:gridCol w="1902098"/>
              </a:tblGrid>
              <a:tr h="83580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Показатель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План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Факт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Исполнение</a:t>
                      </a:r>
                    </a:p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(%)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214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Доход</a:t>
                      </a:r>
                      <a:endParaRPr lang="ru-RU" sz="24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53 869,32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54 346,71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100,89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214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Расход</a:t>
                      </a:r>
                      <a:endParaRPr lang="ru-RU" sz="24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55 248,14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55 171,17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99,86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214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Дефицит (профицит)</a:t>
                      </a:r>
                      <a:endParaRPr lang="ru-RU" sz="24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-1  378,82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-824,46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59,79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4" descr="http://zuzino.mos.ru/upload/medialibrary/d03/byudzhet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4509120"/>
            <a:ext cx="4194984" cy="20652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https://pp.userapi.com/c851332/v851332208/14542f/c_dEEz4wox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23528" y="332656"/>
            <a:ext cx="8344005" cy="138499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ИСПОЛНЕНИЕ БЮДЖЕТА МО ЖЕЛЕЗНОДОРОЖНЕНСКОЕ СЕЛЬСКОЕ ПОСЕЛЕНИЕ ЗА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2025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ГОД ПО ДОХОДАМ (ТЫС.РУБ.)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312508344"/>
              </p:ext>
            </p:extLst>
          </p:nvPr>
        </p:nvGraphicFramePr>
        <p:xfrm>
          <a:off x="0" y="1916832"/>
          <a:ext cx="4427984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881973784"/>
              </p:ext>
            </p:extLst>
          </p:nvPr>
        </p:nvGraphicFramePr>
        <p:xfrm>
          <a:off x="3635896" y="1916832"/>
          <a:ext cx="550810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pp.userapi.com/c851332/v851332208/14542f/c_dEEz4wox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002897"/>
              </p:ext>
            </p:extLst>
          </p:nvPr>
        </p:nvGraphicFramePr>
        <p:xfrm>
          <a:off x="431539" y="2348880"/>
          <a:ext cx="8280921" cy="3168351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974666"/>
                <a:gridCol w="954046"/>
                <a:gridCol w="1128073"/>
                <a:gridCol w="1224136"/>
              </a:tblGrid>
              <a:tr h="6077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План</a:t>
                      </a:r>
                      <a:endParaRPr lang="ru-RU" sz="16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Поступило</a:t>
                      </a:r>
                      <a:endParaRPr lang="ru-RU" sz="16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  <a:tabLst/>
                      </a:pPr>
                      <a:r>
                        <a:rPr lang="ru-RU" sz="1600" b="1" dirty="0">
                          <a:effectLst/>
                        </a:rPr>
                        <a:t>Отклонения</a:t>
                      </a:r>
                      <a:endParaRPr lang="ru-RU" sz="16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4152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ВСЕГО</a:t>
                      </a:r>
                      <a:endParaRPr lang="ru-RU" sz="16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32 688,94</a:t>
                      </a:r>
                      <a:endParaRPr lang="ru-RU" sz="16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33 243,23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554,29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4623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Налоги на прибыль, доходы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3 064,88</a:t>
                      </a:r>
                      <a:endParaRPr lang="ru-RU" sz="1600" b="0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3 222,08</a:t>
                      </a: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157,20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1147" marR="61147" marT="0" marB="0"/>
                </a:tc>
              </a:tr>
              <a:tr h="3697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Налоги на совокупный доход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757 68</a:t>
                      </a:r>
                      <a:endParaRPr lang="ru-RU" sz="1600" b="0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757,68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3747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Налоги на имущество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2 890,02</a:t>
                      </a:r>
                      <a:endParaRPr lang="ru-RU" sz="1600" b="0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3 164,21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274,19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3639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Доходы от использования имущества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3 035,84</a:t>
                      </a:r>
                      <a:endParaRPr lang="ru-RU" sz="1600" b="0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3 158,75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122,91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  <a:tr h="5745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Доходы от продажи материальных и нематериальных активов</a:t>
                      </a:r>
                      <a:endParaRPr kumimoji="0" lang="ru-RU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22 940,52</a:t>
                      </a:r>
                      <a:endParaRPr lang="ru-RU" sz="1600" b="0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22 940,52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СТРУКТУРА И ОБЪЕМ НАЛОГОВЫХ И НЕНАЛОГОВЫХ ДОХОДОВ БЮДЖЕТА МО ЖЕЛЕЗНОДОРОЖНЕНСКОЕ СЕЛЬСКОЕ ПОСЕЛЕНИЕ ЗА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2025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ГОД (ТЫС.РУБ.)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7170" name="Picture 2" descr="https://ds20.edusev.ru/uploads/700/689/section/30545/wise-owl.png?155377880919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1412776"/>
            <a:ext cx="1561261" cy="22145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pp.userapi.com/c851332/v851332208/14542f/c_dEEz4wox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85688" y="214290"/>
            <a:ext cx="8858312" cy="138499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СТРУКТУРА И ОБЪЕМ БЕЗВОЗМЕЗДНЫХ ПОСТУПЛЕНИЙ В БЮДЖЕТ МО ЖЕЛЕЗНОДОРОЖНЕНСКОЕ СЕЛЬСКОЕ ПОСЕЛЕНИЕ ЗА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2025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ГОД (ТЫС.РУБ.)  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134358"/>
              </p:ext>
            </p:extLst>
          </p:nvPr>
        </p:nvGraphicFramePr>
        <p:xfrm>
          <a:off x="179513" y="1628800"/>
          <a:ext cx="8784974" cy="3135506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5328591"/>
                <a:gridCol w="1008112"/>
                <a:gridCol w="1080120"/>
                <a:gridCol w="1368151"/>
              </a:tblGrid>
              <a:tr h="700552">
                <a:tc>
                  <a:txBody>
                    <a:bodyPr/>
                    <a:lstStyle/>
                    <a:p>
                      <a:pPr algn="l"/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План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Факт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Исполнение (%)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/>
                </a:tc>
              </a:tr>
              <a:tr h="479626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ВСЕГО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21180,38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21103,49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99,6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548014">
                <a:tc>
                  <a:txBody>
                    <a:bodyPr/>
                    <a:lstStyle/>
                    <a:p>
                      <a:pPr algn="l"/>
                      <a:r>
                        <a:rPr lang="ru-RU" sz="1600" b="1" kern="12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Дотации на выравнивание уровня бюджетной обеспеченности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1312,63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1312,63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100,0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28934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Прочие субсидии бюджетам сельских поселений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19392,20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19315,31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99,6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53694">
                <a:tc>
                  <a:txBody>
                    <a:bodyPr/>
                    <a:lstStyle/>
                    <a:p>
                      <a:pPr algn="l"/>
                      <a:r>
                        <a:rPr lang="ru-RU" sz="1600" b="1" kern="12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Субвенции бюджетам сельских поселений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410,45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410,45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100,0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687234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Times New Roman" pitchFamily="18" charset="0"/>
                        </a:rPr>
                        <a:t>Прочие межбюджетные трансферты, передаваемые бюджетам сельских поселений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65,10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65,10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100,0</a:t>
                      </a:r>
                      <a:endParaRPr lang="ru-RU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4" descr="http://s48.radikal.ru/i122/1108/4a/01f31e9621df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4941168"/>
            <a:ext cx="1695201" cy="17504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pp.userapi.com/c851332/v851332208/14542f/c_dEEz4wox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11560" y="188640"/>
            <a:ext cx="8064896" cy="138499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ИСПОЛНЕНИЕ БЮДЖЕТА МО ЖЕЛЕЗНОДОРОЖНЕНСКОЕ СЕЛЬСКОЕ ПОСЕЛЕНИЕ ЗА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2025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ГОД ПО РАСХОДАМ (ТЫС.РУБ.)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178586175"/>
              </p:ext>
            </p:extLst>
          </p:nvPr>
        </p:nvGraphicFramePr>
        <p:xfrm>
          <a:off x="1142976" y="2071678"/>
          <a:ext cx="6310314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pp.userapi.com/c851332/v851332208/14542f/c_dEEz4wox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113249"/>
              </p:ext>
            </p:extLst>
          </p:nvPr>
        </p:nvGraphicFramePr>
        <p:xfrm>
          <a:off x="428596" y="1571612"/>
          <a:ext cx="8391876" cy="3590782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575452"/>
                <a:gridCol w="1211026"/>
                <a:gridCol w="1143008"/>
                <a:gridCol w="1462390"/>
              </a:tblGrid>
              <a:tr h="612743"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План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Факт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Исполнение(%)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42522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ВСЕГО</a:t>
                      </a:r>
                      <a:endParaRPr lang="ru-RU" sz="1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55248,14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55171,17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99,86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280044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Общегосударственные вопросы </a:t>
                      </a:r>
                      <a:endParaRPr lang="ru-RU" sz="1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7094,77</a:t>
                      </a:r>
                      <a:endParaRPr lang="ru-RU" b="1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7094,77</a:t>
                      </a:r>
                      <a:endParaRPr lang="ru-RU" b="1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42912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Национальная оборона</a:t>
                      </a:r>
                      <a:endParaRPr lang="ru-RU" sz="1800" b="1" kern="1200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408,34</a:t>
                      </a:r>
                      <a:endParaRPr lang="ru-RU" b="1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408,34</a:t>
                      </a:r>
                      <a:endParaRPr lang="ru-RU" b="1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ru-RU" b="1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696682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Национальная безопасность и правоохранительная деятельность</a:t>
                      </a:r>
                      <a:endParaRPr lang="ru-RU" sz="1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299,40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299,40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577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Национальная</a:t>
                      </a:r>
                      <a:r>
                        <a:rPr lang="ru-RU" sz="1800" b="1" kern="1200" baseline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экономика</a:t>
                      </a:r>
                      <a:endParaRPr lang="ru-RU" sz="1800" b="1" kern="1200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100,54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100,54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50139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Благоустройство</a:t>
                      </a:r>
                      <a:endParaRPr lang="ru-RU" sz="1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46790,52</a:t>
                      </a:r>
                      <a:endParaRPr lang="ru-RU" b="1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46713,55</a:t>
                      </a:r>
                      <a:endParaRPr lang="ru-RU" b="1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99,84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50139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Культура</a:t>
                      </a:r>
                      <a:endParaRPr lang="ru-RU" sz="1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554,57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554,57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ru-RU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95536" y="188640"/>
            <a:ext cx="8352928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СТРУКТУРА И ОБЪЕМ РАСХОДОВ БЮДЖЕТА МО ЖЕЛЕЗНОДОРОЖНЕНСКОЕ СЕЛЬСКОЕ ПОСЕЛЕНИЕ </a:t>
            </a:r>
          </a:p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 </a:t>
            </a:r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2025 </a:t>
            </a:r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ГОД (ТЫС.РУБ.)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pp.userapi.com/c851332/v851332208/14542f/c_dEEz4wox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642910" y="1428736"/>
            <a:ext cx="8143932" cy="142876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Plai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 за внимание!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4437112"/>
            <a:ext cx="814393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2400" b="1" cap="none" spc="0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 уважением, Администрация </a:t>
            </a:r>
          </a:p>
          <a:p>
            <a:pPr algn="ctr"/>
            <a:r>
              <a:rPr lang="ru-RU" sz="2400" b="1" cap="none" spc="0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Железнодорожненского сельского поселения Бахчисарайского района Республики Крым</a:t>
            </a:r>
            <a:endParaRPr lang="ru-RU" sz="2400" b="1" cap="none" spc="0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3254</TotalTime>
  <Words>308</Words>
  <Application>Microsoft Office PowerPoint</Application>
  <PresentationFormat>Экран (4:3)</PresentationFormat>
  <Paragraphs>124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Бюджет для граждан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Семейка Соитовых!</dc:creator>
  <cp:lastModifiedBy>user</cp:lastModifiedBy>
  <cp:revision>67</cp:revision>
  <dcterms:created xsi:type="dcterms:W3CDTF">2018-03-07T10:41:26Z</dcterms:created>
  <dcterms:modified xsi:type="dcterms:W3CDTF">2026-04-29T12:09:58Z</dcterms:modified>
</cp:coreProperties>
</file>